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6"/>
  </p:notesMasterIdLst>
  <p:sldIdLst>
    <p:sldId id="743" r:id="rId5"/>
    <p:sldId id="873" r:id="rId6"/>
    <p:sldId id="566" r:id="rId7"/>
    <p:sldId id="742" r:id="rId8"/>
    <p:sldId id="619" r:id="rId9"/>
    <p:sldId id="856" r:id="rId10"/>
    <p:sldId id="874" r:id="rId11"/>
    <p:sldId id="602" r:id="rId12"/>
    <p:sldId id="776" r:id="rId13"/>
    <p:sldId id="777" r:id="rId14"/>
    <p:sldId id="772" r:id="rId15"/>
    <p:sldId id="857" r:id="rId16"/>
    <p:sldId id="867" r:id="rId17"/>
    <p:sldId id="819" r:id="rId18"/>
    <p:sldId id="837" r:id="rId19"/>
    <p:sldId id="820" r:id="rId20"/>
    <p:sldId id="822" r:id="rId21"/>
    <p:sldId id="825" r:id="rId22"/>
    <p:sldId id="826" r:id="rId23"/>
    <p:sldId id="838" r:id="rId24"/>
    <p:sldId id="823" r:id="rId25"/>
    <p:sldId id="824" r:id="rId26"/>
    <p:sldId id="827" r:id="rId27"/>
    <p:sldId id="828" r:id="rId28"/>
    <p:sldId id="830" r:id="rId29"/>
    <p:sldId id="876" r:id="rId30"/>
    <p:sldId id="839" r:id="rId31"/>
    <p:sldId id="831" r:id="rId32"/>
    <p:sldId id="832" r:id="rId33"/>
    <p:sldId id="833" r:id="rId34"/>
    <p:sldId id="834" r:id="rId35"/>
    <p:sldId id="841" r:id="rId36"/>
    <p:sldId id="771" r:id="rId37"/>
    <p:sldId id="855" r:id="rId38"/>
    <p:sldId id="571" r:id="rId39"/>
    <p:sldId id="572" r:id="rId40"/>
    <p:sldId id="829" r:id="rId41"/>
    <p:sldId id="741" r:id="rId42"/>
    <p:sldId id="744" r:id="rId43"/>
    <p:sldId id="858" r:id="rId44"/>
    <p:sldId id="750" r:id="rId45"/>
    <p:sldId id="862" r:id="rId46"/>
    <p:sldId id="877" r:id="rId47"/>
    <p:sldId id="861" r:id="rId48"/>
    <p:sldId id="859" r:id="rId49"/>
    <p:sldId id="866" r:id="rId50"/>
    <p:sldId id="864" r:id="rId51"/>
    <p:sldId id="875" r:id="rId52"/>
    <p:sldId id="872" r:id="rId53"/>
    <p:sldId id="865" r:id="rId54"/>
    <p:sldId id="501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">
          <p15:clr>
            <a:srgbClr val="A4A3A4"/>
          </p15:clr>
        </p15:guide>
        <p15:guide id="2" pos="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7E5"/>
    <a:srgbClr val="CC6600"/>
    <a:srgbClr val="FF9900"/>
    <a:srgbClr val="9F9061"/>
    <a:srgbClr val="002C52"/>
    <a:srgbClr val="5292C9"/>
    <a:srgbClr val="006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2E837-BAEC-4114-8B21-B5D681400662}" v="2" dt="2023-05-15T10:50:23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307"/>
        <p:guide pos="5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Russell" userId="0cef44cb-41a4-4ba4-847a-82207190b1a8" providerId="ADAL" clId="{4062E837-BAEC-4114-8B21-B5D681400662}"/>
    <pc:docChg chg="addSld delSld modSld">
      <pc:chgData name="Matt Russell" userId="0cef44cb-41a4-4ba4-847a-82207190b1a8" providerId="ADAL" clId="{4062E837-BAEC-4114-8B21-B5D681400662}" dt="2023-05-15T10:50:46.059" v="2" actId="47"/>
      <pc:docMkLst>
        <pc:docMk/>
      </pc:docMkLst>
      <pc:sldChg chg="add">
        <pc:chgData name="Matt Russell" userId="0cef44cb-41a4-4ba4-847a-82207190b1a8" providerId="ADAL" clId="{4062E837-BAEC-4114-8B21-B5D681400662}" dt="2023-05-15T10:50:23.528" v="1"/>
        <pc:sldMkLst>
          <pc:docMk/>
          <pc:sldMk cId="0" sldId="501"/>
        </pc:sldMkLst>
      </pc:sldChg>
      <pc:sldChg chg="add">
        <pc:chgData name="Matt Russell" userId="0cef44cb-41a4-4ba4-847a-82207190b1a8" providerId="ADAL" clId="{4062E837-BAEC-4114-8B21-B5D681400662}" dt="2023-05-15T10:50:03.117" v="0"/>
        <pc:sldMkLst>
          <pc:docMk/>
          <pc:sldMk cId="3474609681" sldId="750"/>
        </pc:sldMkLst>
      </pc:sldChg>
      <pc:sldChg chg="add">
        <pc:chgData name="Matt Russell" userId="0cef44cb-41a4-4ba4-847a-82207190b1a8" providerId="ADAL" clId="{4062E837-BAEC-4114-8B21-B5D681400662}" dt="2023-05-15T10:50:03.117" v="0"/>
        <pc:sldMkLst>
          <pc:docMk/>
          <pc:sldMk cId="2645524814" sldId="859"/>
        </pc:sldMkLst>
      </pc:sldChg>
      <pc:sldChg chg="add">
        <pc:chgData name="Matt Russell" userId="0cef44cb-41a4-4ba4-847a-82207190b1a8" providerId="ADAL" clId="{4062E837-BAEC-4114-8B21-B5D681400662}" dt="2023-05-15T10:50:03.117" v="0"/>
        <pc:sldMkLst>
          <pc:docMk/>
          <pc:sldMk cId="2568673808" sldId="861"/>
        </pc:sldMkLst>
      </pc:sldChg>
      <pc:sldChg chg="add">
        <pc:chgData name="Matt Russell" userId="0cef44cb-41a4-4ba4-847a-82207190b1a8" providerId="ADAL" clId="{4062E837-BAEC-4114-8B21-B5D681400662}" dt="2023-05-15T10:50:03.117" v="0"/>
        <pc:sldMkLst>
          <pc:docMk/>
          <pc:sldMk cId="462677721" sldId="862"/>
        </pc:sldMkLst>
      </pc:sldChg>
      <pc:sldChg chg="add del">
        <pc:chgData name="Matt Russell" userId="0cef44cb-41a4-4ba4-847a-82207190b1a8" providerId="ADAL" clId="{4062E837-BAEC-4114-8B21-B5D681400662}" dt="2023-05-15T10:50:46.059" v="2" actId="47"/>
        <pc:sldMkLst>
          <pc:docMk/>
          <pc:sldMk cId="4014932172" sldId="863"/>
        </pc:sldMkLst>
      </pc:sldChg>
      <pc:sldChg chg="add">
        <pc:chgData name="Matt Russell" userId="0cef44cb-41a4-4ba4-847a-82207190b1a8" providerId="ADAL" clId="{4062E837-BAEC-4114-8B21-B5D681400662}" dt="2023-05-15T10:50:03.117" v="0"/>
        <pc:sldMkLst>
          <pc:docMk/>
          <pc:sldMk cId="1884094064" sldId="864"/>
        </pc:sldMkLst>
      </pc:sldChg>
      <pc:sldChg chg="add">
        <pc:chgData name="Matt Russell" userId="0cef44cb-41a4-4ba4-847a-82207190b1a8" providerId="ADAL" clId="{4062E837-BAEC-4114-8B21-B5D681400662}" dt="2023-05-15T10:50:23.528" v="1"/>
        <pc:sldMkLst>
          <pc:docMk/>
          <pc:sldMk cId="816665055" sldId="865"/>
        </pc:sldMkLst>
      </pc:sldChg>
      <pc:sldChg chg="add">
        <pc:chgData name="Matt Russell" userId="0cef44cb-41a4-4ba4-847a-82207190b1a8" providerId="ADAL" clId="{4062E837-BAEC-4114-8B21-B5D681400662}" dt="2023-05-15T10:50:03.117" v="0"/>
        <pc:sldMkLst>
          <pc:docMk/>
          <pc:sldMk cId="2993175024" sldId="866"/>
        </pc:sldMkLst>
      </pc:sldChg>
      <pc:sldChg chg="add">
        <pc:chgData name="Matt Russell" userId="0cef44cb-41a4-4ba4-847a-82207190b1a8" providerId="ADAL" clId="{4062E837-BAEC-4114-8B21-B5D681400662}" dt="2023-05-15T10:50:23.528" v="1"/>
        <pc:sldMkLst>
          <pc:docMk/>
          <pc:sldMk cId="4196619598" sldId="872"/>
        </pc:sldMkLst>
      </pc:sldChg>
      <pc:sldChg chg="add">
        <pc:chgData name="Matt Russell" userId="0cef44cb-41a4-4ba4-847a-82207190b1a8" providerId="ADAL" clId="{4062E837-BAEC-4114-8B21-B5D681400662}" dt="2023-05-15T10:50:23.528" v="1"/>
        <pc:sldMkLst>
          <pc:docMk/>
          <pc:sldMk cId="721288420" sldId="875"/>
        </pc:sldMkLst>
      </pc:sldChg>
      <pc:sldChg chg="add">
        <pc:chgData name="Matt Russell" userId="0cef44cb-41a4-4ba4-847a-82207190b1a8" providerId="ADAL" clId="{4062E837-BAEC-4114-8B21-B5D681400662}" dt="2023-05-15T10:50:03.117" v="0"/>
        <pc:sldMkLst>
          <pc:docMk/>
          <pc:sldMk cId="864071073" sldId="87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8EF75-6BF0-481C-9ED5-1BEA3B63F8C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907235D-8D30-4FC2-9D86-528E992042BA}">
      <dgm:prSet/>
      <dgm:spPr/>
      <dgm:t>
        <a:bodyPr/>
        <a:lstStyle/>
        <a:p>
          <a:r>
            <a:rPr lang="en-US"/>
            <a:t>Product overview and 'unboxing'</a:t>
          </a:r>
        </a:p>
      </dgm:t>
    </dgm:pt>
    <dgm:pt modelId="{2BF558D4-9CF6-470D-B996-A0696F21AAC1}" type="parTrans" cxnId="{352CE1D7-0B48-4882-AB2F-23E8DBAA0E6E}">
      <dgm:prSet/>
      <dgm:spPr/>
      <dgm:t>
        <a:bodyPr/>
        <a:lstStyle/>
        <a:p>
          <a:endParaRPr lang="en-US"/>
        </a:p>
      </dgm:t>
    </dgm:pt>
    <dgm:pt modelId="{8987AAA1-70C0-422A-8B83-496609EA68CB}" type="sibTrans" cxnId="{352CE1D7-0B48-4882-AB2F-23E8DBAA0E6E}">
      <dgm:prSet/>
      <dgm:spPr/>
      <dgm:t>
        <a:bodyPr/>
        <a:lstStyle/>
        <a:p>
          <a:endParaRPr lang="en-US"/>
        </a:p>
      </dgm:t>
    </dgm:pt>
    <dgm:pt modelId="{A2B35C1C-F4FB-4FE8-9629-61565EC6A515}">
      <dgm:prSet/>
      <dgm:spPr/>
      <dgm:t>
        <a:bodyPr/>
        <a:lstStyle/>
        <a:p>
          <a:r>
            <a:rPr lang="en-US"/>
            <a:t>What's in it for you?</a:t>
          </a:r>
        </a:p>
      </dgm:t>
    </dgm:pt>
    <dgm:pt modelId="{2CE9B41D-9334-47D7-92F3-1C7FE128E2D7}" type="parTrans" cxnId="{8ADEFDDB-B7CF-4E59-B721-03CAB9D04CE7}">
      <dgm:prSet/>
      <dgm:spPr/>
      <dgm:t>
        <a:bodyPr/>
        <a:lstStyle/>
        <a:p>
          <a:endParaRPr lang="en-US"/>
        </a:p>
      </dgm:t>
    </dgm:pt>
    <dgm:pt modelId="{CBE052B2-E6BE-43FE-9699-42CC897E6FE5}" type="sibTrans" cxnId="{8ADEFDDB-B7CF-4E59-B721-03CAB9D04CE7}">
      <dgm:prSet/>
      <dgm:spPr/>
      <dgm:t>
        <a:bodyPr/>
        <a:lstStyle/>
        <a:p>
          <a:endParaRPr lang="en-US"/>
        </a:p>
      </dgm:t>
    </dgm:pt>
    <dgm:pt modelId="{A448E0FF-44A3-4AD0-9AEF-E029F9FBA495}">
      <dgm:prSet/>
      <dgm:spPr/>
      <dgm:t>
        <a:bodyPr/>
        <a:lstStyle/>
        <a:p>
          <a:r>
            <a:rPr lang="en-US"/>
            <a:t>Competition Positioning</a:t>
          </a:r>
        </a:p>
      </dgm:t>
    </dgm:pt>
    <dgm:pt modelId="{7344ACE8-AE99-49F2-A622-0A81821C63D6}" type="parTrans" cxnId="{BD0CF912-5A3E-48B5-B68F-3C4839851003}">
      <dgm:prSet/>
      <dgm:spPr/>
      <dgm:t>
        <a:bodyPr/>
        <a:lstStyle/>
        <a:p>
          <a:endParaRPr lang="en-US"/>
        </a:p>
      </dgm:t>
    </dgm:pt>
    <dgm:pt modelId="{88599B76-89ED-4EFF-B483-FB96D604CFAF}" type="sibTrans" cxnId="{BD0CF912-5A3E-48B5-B68F-3C4839851003}">
      <dgm:prSet/>
      <dgm:spPr/>
      <dgm:t>
        <a:bodyPr/>
        <a:lstStyle/>
        <a:p>
          <a:endParaRPr lang="en-US"/>
        </a:p>
      </dgm:t>
    </dgm:pt>
    <dgm:pt modelId="{B9EB03F1-DCEC-4604-AAFA-675E27E1D81B}">
      <dgm:prSet/>
      <dgm:spPr/>
      <dgm:t>
        <a:bodyPr/>
        <a:lstStyle/>
        <a:p>
          <a:r>
            <a:rPr lang="en-US"/>
            <a:t>Value Proposition</a:t>
          </a:r>
        </a:p>
      </dgm:t>
    </dgm:pt>
    <dgm:pt modelId="{04E78FDB-A265-40D2-834F-7E50B97323F0}" type="parTrans" cxnId="{DFBA1326-6834-4630-BA6C-71DEFD1363CB}">
      <dgm:prSet/>
      <dgm:spPr/>
      <dgm:t>
        <a:bodyPr/>
        <a:lstStyle/>
        <a:p>
          <a:endParaRPr lang="en-US"/>
        </a:p>
      </dgm:t>
    </dgm:pt>
    <dgm:pt modelId="{4AE57AD4-4726-4A95-98B1-3F66FF70DC20}" type="sibTrans" cxnId="{DFBA1326-6834-4630-BA6C-71DEFD1363CB}">
      <dgm:prSet/>
      <dgm:spPr/>
      <dgm:t>
        <a:bodyPr/>
        <a:lstStyle/>
        <a:p>
          <a:endParaRPr lang="en-US"/>
        </a:p>
      </dgm:t>
    </dgm:pt>
    <dgm:pt modelId="{F60319EE-0FC7-48B5-97B3-A16D106FF96B}">
      <dgm:prSet/>
      <dgm:spPr/>
      <dgm:t>
        <a:bodyPr/>
        <a:lstStyle/>
        <a:p>
          <a:r>
            <a:rPr lang="en-US"/>
            <a:t>Launch Pack</a:t>
          </a:r>
        </a:p>
      </dgm:t>
    </dgm:pt>
    <dgm:pt modelId="{B383D1FE-DC41-466A-959F-74D9643E53A0}" type="parTrans" cxnId="{D76A084F-F149-46E5-8BA4-8472148D6EBA}">
      <dgm:prSet/>
      <dgm:spPr/>
      <dgm:t>
        <a:bodyPr/>
        <a:lstStyle/>
        <a:p>
          <a:endParaRPr lang="en-US"/>
        </a:p>
      </dgm:t>
    </dgm:pt>
    <dgm:pt modelId="{F1266834-500C-48D8-A25C-863AE3B0DB25}" type="sibTrans" cxnId="{D76A084F-F149-46E5-8BA4-8472148D6EBA}">
      <dgm:prSet/>
      <dgm:spPr/>
      <dgm:t>
        <a:bodyPr/>
        <a:lstStyle/>
        <a:p>
          <a:endParaRPr lang="en-US"/>
        </a:p>
      </dgm:t>
    </dgm:pt>
    <dgm:pt modelId="{00C47909-2D10-4E40-A19F-EBFDE3FC35D7}" type="pres">
      <dgm:prSet presAssocID="{BB28EF75-6BF0-481C-9ED5-1BEA3B63F8CA}" presName="root" presStyleCnt="0">
        <dgm:presLayoutVars>
          <dgm:dir/>
          <dgm:resizeHandles val="exact"/>
        </dgm:presLayoutVars>
      </dgm:prSet>
      <dgm:spPr/>
    </dgm:pt>
    <dgm:pt modelId="{0AFD8162-5F4D-4BF3-B766-5A6A70530CCB}" type="pres">
      <dgm:prSet presAssocID="{1907235D-8D30-4FC2-9D86-528E992042BA}" presName="compNode" presStyleCnt="0"/>
      <dgm:spPr/>
    </dgm:pt>
    <dgm:pt modelId="{AD9F7A06-AEE3-4BB8-9275-13AE0FC83BD5}" type="pres">
      <dgm:prSet presAssocID="{1907235D-8D30-4FC2-9D86-528E992042BA}" presName="bgRect" presStyleLbl="bgShp" presStyleIdx="0" presStyleCnt="5"/>
      <dgm:spPr/>
    </dgm:pt>
    <dgm:pt modelId="{260B5C8D-9805-4026-A4E3-CCB4F992E1E2}" type="pres">
      <dgm:prSet presAssocID="{1907235D-8D30-4FC2-9D86-528E992042B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9A7482C7-5811-4EE8-AD18-22B410759FC3}" type="pres">
      <dgm:prSet presAssocID="{1907235D-8D30-4FC2-9D86-528E992042BA}" presName="spaceRect" presStyleCnt="0"/>
      <dgm:spPr/>
    </dgm:pt>
    <dgm:pt modelId="{5987083D-C49A-4B03-8758-25CC0669C34F}" type="pres">
      <dgm:prSet presAssocID="{1907235D-8D30-4FC2-9D86-528E992042BA}" presName="parTx" presStyleLbl="revTx" presStyleIdx="0" presStyleCnt="5">
        <dgm:presLayoutVars>
          <dgm:chMax val="0"/>
          <dgm:chPref val="0"/>
        </dgm:presLayoutVars>
      </dgm:prSet>
      <dgm:spPr/>
    </dgm:pt>
    <dgm:pt modelId="{7296CE91-72BB-42A2-873B-352F6D178458}" type="pres">
      <dgm:prSet presAssocID="{8987AAA1-70C0-422A-8B83-496609EA68CB}" presName="sibTrans" presStyleCnt="0"/>
      <dgm:spPr/>
    </dgm:pt>
    <dgm:pt modelId="{9214B644-EB7F-43A3-84DC-B805ED86406C}" type="pres">
      <dgm:prSet presAssocID="{A2B35C1C-F4FB-4FE8-9629-61565EC6A515}" presName="compNode" presStyleCnt="0"/>
      <dgm:spPr/>
    </dgm:pt>
    <dgm:pt modelId="{C89E6755-5265-4FAC-9392-77D8F3AB7281}" type="pres">
      <dgm:prSet presAssocID="{A2B35C1C-F4FB-4FE8-9629-61565EC6A515}" presName="bgRect" presStyleLbl="bgShp" presStyleIdx="1" presStyleCnt="5"/>
      <dgm:spPr/>
    </dgm:pt>
    <dgm:pt modelId="{AB57D9E5-F26E-4300-B043-E97A555958B8}" type="pres">
      <dgm:prSet presAssocID="{A2B35C1C-F4FB-4FE8-9629-61565EC6A51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1A3353C9-B336-4A51-84BF-ED0866F24836}" type="pres">
      <dgm:prSet presAssocID="{A2B35C1C-F4FB-4FE8-9629-61565EC6A515}" presName="spaceRect" presStyleCnt="0"/>
      <dgm:spPr/>
    </dgm:pt>
    <dgm:pt modelId="{2C1FCFED-7D1A-4BC3-9A3B-1CE2ED94F15E}" type="pres">
      <dgm:prSet presAssocID="{A2B35C1C-F4FB-4FE8-9629-61565EC6A515}" presName="parTx" presStyleLbl="revTx" presStyleIdx="1" presStyleCnt="5">
        <dgm:presLayoutVars>
          <dgm:chMax val="0"/>
          <dgm:chPref val="0"/>
        </dgm:presLayoutVars>
      </dgm:prSet>
      <dgm:spPr/>
    </dgm:pt>
    <dgm:pt modelId="{09916D54-F40F-49F5-8E2F-B880DD11EFFB}" type="pres">
      <dgm:prSet presAssocID="{CBE052B2-E6BE-43FE-9699-42CC897E6FE5}" presName="sibTrans" presStyleCnt="0"/>
      <dgm:spPr/>
    </dgm:pt>
    <dgm:pt modelId="{9D1AC8D1-61D3-479A-A6F7-12AF8F078A85}" type="pres">
      <dgm:prSet presAssocID="{A448E0FF-44A3-4AD0-9AEF-E029F9FBA495}" presName="compNode" presStyleCnt="0"/>
      <dgm:spPr/>
    </dgm:pt>
    <dgm:pt modelId="{2EF50054-CCDB-43A3-82D9-8D0E50D84DD2}" type="pres">
      <dgm:prSet presAssocID="{A448E0FF-44A3-4AD0-9AEF-E029F9FBA495}" presName="bgRect" presStyleLbl="bgShp" presStyleIdx="2" presStyleCnt="5"/>
      <dgm:spPr/>
    </dgm:pt>
    <dgm:pt modelId="{48C64A47-26FD-441B-B120-AC1BA282D86E}" type="pres">
      <dgm:prSet presAssocID="{A448E0FF-44A3-4AD0-9AEF-E029F9FBA49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ing Glove with solid fill"/>
        </a:ext>
      </dgm:extLst>
    </dgm:pt>
    <dgm:pt modelId="{9556244B-EFB4-42CC-8F33-DD160F583DE8}" type="pres">
      <dgm:prSet presAssocID="{A448E0FF-44A3-4AD0-9AEF-E029F9FBA495}" presName="spaceRect" presStyleCnt="0"/>
      <dgm:spPr/>
    </dgm:pt>
    <dgm:pt modelId="{0F429281-E832-42E6-B75D-573BBD36AACA}" type="pres">
      <dgm:prSet presAssocID="{A448E0FF-44A3-4AD0-9AEF-E029F9FBA495}" presName="parTx" presStyleLbl="revTx" presStyleIdx="2" presStyleCnt="5">
        <dgm:presLayoutVars>
          <dgm:chMax val="0"/>
          <dgm:chPref val="0"/>
        </dgm:presLayoutVars>
      </dgm:prSet>
      <dgm:spPr/>
    </dgm:pt>
    <dgm:pt modelId="{F85028D1-32AB-4E30-A1A6-8AD4FD1C47CB}" type="pres">
      <dgm:prSet presAssocID="{88599B76-89ED-4EFF-B483-FB96D604CFAF}" presName="sibTrans" presStyleCnt="0"/>
      <dgm:spPr/>
    </dgm:pt>
    <dgm:pt modelId="{18454B96-051C-49DA-B70F-DD2632FBD3CB}" type="pres">
      <dgm:prSet presAssocID="{B9EB03F1-DCEC-4604-AAFA-675E27E1D81B}" presName="compNode" presStyleCnt="0"/>
      <dgm:spPr/>
    </dgm:pt>
    <dgm:pt modelId="{198D5E79-3874-42F8-B13E-9F72143F6B1F}" type="pres">
      <dgm:prSet presAssocID="{B9EB03F1-DCEC-4604-AAFA-675E27E1D81B}" presName="bgRect" presStyleLbl="bgShp" presStyleIdx="3" presStyleCnt="5"/>
      <dgm:spPr/>
    </dgm:pt>
    <dgm:pt modelId="{5160FB70-D807-435D-8045-354817007F4F}" type="pres">
      <dgm:prSet presAssocID="{B9EB03F1-DCEC-4604-AAFA-675E27E1D81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mond with solid fill"/>
        </a:ext>
      </dgm:extLst>
    </dgm:pt>
    <dgm:pt modelId="{9D2490B5-D8A3-45DB-AFD5-523EDEAF7BEC}" type="pres">
      <dgm:prSet presAssocID="{B9EB03F1-DCEC-4604-AAFA-675E27E1D81B}" presName="spaceRect" presStyleCnt="0"/>
      <dgm:spPr/>
    </dgm:pt>
    <dgm:pt modelId="{4529F0AF-4CEE-4791-B374-2FF7B7393DDC}" type="pres">
      <dgm:prSet presAssocID="{B9EB03F1-DCEC-4604-AAFA-675E27E1D81B}" presName="parTx" presStyleLbl="revTx" presStyleIdx="3" presStyleCnt="5">
        <dgm:presLayoutVars>
          <dgm:chMax val="0"/>
          <dgm:chPref val="0"/>
        </dgm:presLayoutVars>
      </dgm:prSet>
      <dgm:spPr/>
    </dgm:pt>
    <dgm:pt modelId="{9BB2E280-6C90-42B3-967B-C4D281B85500}" type="pres">
      <dgm:prSet presAssocID="{4AE57AD4-4726-4A95-98B1-3F66FF70DC20}" presName="sibTrans" presStyleCnt="0"/>
      <dgm:spPr/>
    </dgm:pt>
    <dgm:pt modelId="{E9165648-0B0E-48BF-B876-7BE4E7CBE7F0}" type="pres">
      <dgm:prSet presAssocID="{F60319EE-0FC7-48B5-97B3-A16D106FF96B}" presName="compNode" presStyleCnt="0"/>
      <dgm:spPr/>
    </dgm:pt>
    <dgm:pt modelId="{E75CD1FB-4D10-4B33-8088-1618BA9FB285}" type="pres">
      <dgm:prSet presAssocID="{F60319EE-0FC7-48B5-97B3-A16D106FF96B}" presName="bgRect" presStyleLbl="bgShp" presStyleIdx="4" presStyleCnt="5"/>
      <dgm:spPr/>
    </dgm:pt>
    <dgm:pt modelId="{6E9D1F42-FF70-43DA-BCEC-FCA4B7EC31D3}" type="pres">
      <dgm:prSet presAssocID="{F60319EE-0FC7-48B5-97B3-A16D106FF96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2DAD4A28-9A38-4522-B193-18D5036142CB}" type="pres">
      <dgm:prSet presAssocID="{F60319EE-0FC7-48B5-97B3-A16D106FF96B}" presName="spaceRect" presStyleCnt="0"/>
      <dgm:spPr/>
    </dgm:pt>
    <dgm:pt modelId="{4CC0625F-F86A-4B39-8C4B-3428B8E66370}" type="pres">
      <dgm:prSet presAssocID="{F60319EE-0FC7-48B5-97B3-A16D106FF96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FAC580A-00AA-4F19-B6C7-DAE60C1DEE6D}" type="presOf" srcId="{A2B35C1C-F4FB-4FE8-9629-61565EC6A515}" destId="{2C1FCFED-7D1A-4BC3-9A3B-1CE2ED94F15E}" srcOrd="0" destOrd="0" presId="urn:microsoft.com/office/officeart/2018/2/layout/IconVerticalSolidList"/>
    <dgm:cxn modelId="{BD0CF912-5A3E-48B5-B68F-3C4839851003}" srcId="{BB28EF75-6BF0-481C-9ED5-1BEA3B63F8CA}" destId="{A448E0FF-44A3-4AD0-9AEF-E029F9FBA495}" srcOrd="2" destOrd="0" parTransId="{7344ACE8-AE99-49F2-A622-0A81821C63D6}" sibTransId="{88599B76-89ED-4EFF-B483-FB96D604CFAF}"/>
    <dgm:cxn modelId="{5DD0711E-6EE9-4D38-8D69-2B0DD8DE3AEC}" type="presOf" srcId="{A448E0FF-44A3-4AD0-9AEF-E029F9FBA495}" destId="{0F429281-E832-42E6-B75D-573BBD36AACA}" srcOrd="0" destOrd="0" presId="urn:microsoft.com/office/officeart/2018/2/layout/IconVerticalSolidList"/>
    <dgm:cxn modelId="{DFBA1326-6834-4630-BA6C-71DEFD1363CB}" srcId="{BB28EF75-6BF0-481C-9ED5-1BEA3B63F8CA}" destId="{B9EB03F1-DCEC-4604-AAFA-675E27E1D81B}" srcOrd="3" destOrd="0" parTransId="{04E78FDB-A265-40D2-834F-7E50B97323F0}" sibTransId="{4AE57AD4-4726-4A95-98B1-3F66FF70DC20}"/>
    <dgm:cxn modelId="{D76A084F-F149-46E5-8BA4-8472148D6EBA}" srcId="{BB28EF75-6BF0-481C-9ED5-1BEA3B63F8CA}" destId="{F60319EE-0FC7-48B5-97B3-A16D106FF96B}" srcOrd="4" destOrd="0" parTransId="{B383D1FE-DC41-466A-959F-74D9643E53A0}" sibTransId="{F1266834-500C-48D8-A25C-863AE3B0DB25}"/>
    <dgm:cxn modelId="{1DF03387-3651-4669-9A1B-D73076E812AC}" type="presOf" srcId="{B9EB03F1-DCEC-4604-AAFA-675E27E1D81B}" destId="{4529F0AF-4CEE-4791-B374-2FF7B7393DDC}" srcOrd="0" destOrd="0" presId="urn:microsoft.com/office/officeart/2018/2/layout/IconVerticalSolidList"/>
    <dgm:cxn modelId="{F4B7F4B7-4744-400D-AF6E-8E348B34C43B}" type="presOf" srcId="{F60319EE-0FC7-48B5-97B3-A16D106FF96B}" destId="{4CC0625F-F86A-4B39-8C4B-3428B8E66370}" srcOrd="0" destOrd="0" presId="urn:microsoft.com/office/officeart/2018/2/layout/IconVerticalSolidList"/>
    <dgm:cxn modelId="{352CE1D7-0B48-4882-AB2F-23E8DBAA0E6E}" srcId="{BB28EF75-6BF0-481C-9ED5-1BEA3B63F8CA}" destId="{1907235D-8D30-4FC2-9D86-528E992042BA}" srcOrd="0" destOrd="0" parTransId="{2BF558D4-9CF6-470D-B996-A0696F21AAC1}" sibTransId="{8987AAA1-70C0-422A-8B83-496609EA68CB}"/>
    <dgm:cxn modelId="{8ADEFDDB-B7CF-4E59-B721-03CAB9D04CE7}" srcId="{BB28EF75-6BF0-481C-9ED5-1BEA3B63F8CA}" destId="{A2B35C1C-F4FB-4FE8-9629-61565EC6A515}" srcOrd="1" destOrd="0" parTransId="{2CE9B41D-9334-47D7-92F3-1C7FE128E2D7}" sibTransId="{CBE052B2-E6BE-43FE-9699-42CC897E6FE5}"/>
    <dgm:cxn modelId="{F1C0A5DC-4C26-4A7A-ACD4-3EBEFB75AB6B}" type="presOf" srcId="{BB28EF75-6BF0-481C-9ED5-1BEA3B63F8CA}" destId="{00C47909-2D10-4E40-A19F-EBFDE3FC35D7}" srcOrd="0" destOrd="0" presId="urn:microsoft.com/office/officeart/2018/2/layout/IconVerticalSolidList"/>
    <dgm:cxn modelId="{5EC08FE7-E122-4F0B-89AE-E91B65440775}" type="presOf" srcId="{1907235D-8D30-4FC2-9D86-528E992042BA}" destId="{5987083D-C49A-4B03-8758-25CC0669C34F}" srcOrd="0" destOrd="0" presId="urn:microsoft.com/office/officeart/2018/2/layout/IconVerticalSolidList"/>
    <dgm:cxn modelId="{0ED2EC85-47E8-4587-A6AE-BDB4FE5C73A4}" type="presParOf" srcId="{00C47909-2D10-4E40-A19F-EBFDE3FC35D7}" destId="{0AFD8162-5F4D-4BF3-B766-5A6A70530CCB}" srcOrd="0" destOrd="0" presId="urn:microsoft.com/office/officeart/2018/2/layout/IconVerticalSolidList"/>
    <dgm:cxn modelId="{CDDE5652-505F-4F7B-9031-EE57106ED865}" type="presParOf" srcId="{0AFD8162-5F4D-4BF3-B766-5A6A70530CCB}" destId="{AD9F7A06-AEE3-4BB8-9275-13AE0FC83BD5}" srcOrd="0" destOrd="0" presId="urn:microsoft.com/office/officeart/2018/2/layout/IconVerticalSolidList"/>
    <dgm:cxn modelId="{F4CBD522-3DD0-4C30-B142-FF55B9105AA8}" type="presParOf" srcId="{0AFD8162-5F4D-4BF3-B766-5A6A70530CCB}" destId="{260B5C8D-9805-4026-A4E3-CCB4F992E1E2}" srcOrd="1" destOrd="0" presId="urn:microsoft.com/office/officeart/2018/2/layout/IconVerticalSolidList"/>
    <dgm:cxn modelId="{EDB19E57-B51D-4F44-8AE1-7344664B25F5}" type="presParOf" srcId="{0AFD8162-5F4D-4BF3-B766-5A6A70530CCB}" destId="{9A7482C7-5811-4EE8-AD18-22B410759FC3}" srcOrd="2" destOrd="0" presId="urn:microsoft.com/office/officeart/2018/2/layout/IconVerticalSolidList"/>
    <dgm:cxn modelId="{6F6ACCE9-DF32-43A8-9890-A0301F8B9846}" type="presParOf" srcId="{0AFD8162-5F4D-4BF3-B766-5A6A70530CCB}" destId="{5987083D-C49A-4B03-8758-25CC0669C34F}" srcOrd="3" destOrd="0" presId="urn:microsoft.com/office/officeart/2018/2/layout/IconVerticalSolidList"/>
    <dgm:cxn modelId="{FAFFAAD3-E32C-4A13-8AC0-83C6466F69C8}" type="presParOf" srcId="{00C47909-2D10-4E40-A19F-EBFDE3FC35D7}" destId="{7296CE91-72BB-42A2-873B-352F6D178458}" srcOrd="1" destOrd="0" presId="urn:microsoft.com/office/officeart/2018/2/layout/IconVerticalSolidList"/>
    <dgm:cxn modelId="{2CE311C0-D566-42B5-8C9D-57065F7C9704}" type="presParOf" srcId="{00C47909-2D10-4E40-A19F-EBFDE3FC35D7}" destId="{9214B644-EB7F-43A3-84DC-B805ED86406C}" srcOrd="2" destOrd="0" presId="urn:microsoft.com/office/officeart/2018/2/layout/IconVerticalSolidList"/>
    <dgm:cxn modelId="{A55E9C10-78EC-4B1B-AF0D-BEE762360FDF}" type="presParOf" srcId="{9214B644-EB7F-43A3-84DC-B805ED86406C}" destId="{C89E6755-5265-4FAC-9392-77D8F3AB7281}" srcOrd="0" destOrd="0" presId="urn:microsoft.com/office/officeart/2018/2/layout/IconVerticalSolidList"/>
    <dgm:cxn modelId="{3E436DBC-392E-4418-AE6F-775B0ACF5A86}" type="presParOf" srcId="{9214B644-EB7F-43A3-84DC-B805ED86406C}" destId="{AB57D9E5-F26E-4300-B043-E97A555958B8}" srcOrd="1" destOrd="0" presId="urn:microsoft.com/office/officeart/2018/2/layout/IconVerticalSolidList"/>
    <dgm:cxn modelId="{2C1E0B56-A303-48C0-881F-CDA51335313A}" type="presParOf" srcId="{9214B644-EB7F-43A3-84DC-B805ED86406C}" destId="{1A3353C9-B336-4A51-84BF-ED0866F24836}" srcOrd="2" destOrd="0" presId="urn:microsoft.com/office/officeart/2018/2/layout/IconVerticalSolidList"/>
    <dgm:cxn modelId="{1664B330-6B65-4561-9693-277576110A3B}" type="presParOf" srcId="{9214B644-EB7F-43A3-84DC-B805ED86406C}" destId="{2C1FCFED-7D1A-4BC3-9A3B-1CE2ED94F15E}" srcOrd="3" destOrd="0" presId="urn:microsoft.com/office/officeart/2018/2/layout/IconVerticalSolidList"/>
    <dgm:cxn modelId="{F59508ED-1939-4CBD-B361-DA01E6D65CE3}" type="presParOf" srcId="{00C47909-2D10-4E40-A19F-EBFDE3FC35D7}" destId="{09916D54-F40F-49F5-8E2F-B880DD11EFFB}" srcOrd="3" destOrd="0" presId="urn:microsoft.com/office/officeart/2018/2/layout/IconVerticalSolidList"/>
    <dgm:cxn modelId="{43228768-BE16-490C-AFF4-7CEE9A4A8CB2}" type="presParOf" srcId="{00C47909-2D10-4E40-A19F-EBFDE3FC35D7}" destId="{9D1AC8D1-61D3-479A-A6F7-12AF8F078A85}" srcOrd="4" destOrd="0" presId="urn:microsoft.com/office/officeart/2018/2/layout/IconVerticalSolidList"/>
    <dgm:cxn modelId="{F6AE2F41-0CA3-4259-8F10-616773DDF2D9}" type="presParOf" srcId="{9D1AC8D1-61D3-479A-A6F7-12AF8F078A85}" destId="{2EF50054-CCDB-43A3-82D9-8D0E50D84DD2}" srcOrd="0" destOrd="0" presId="urn:microsoft.com/office/officeart/2018/2/layout/IconVerticalSolidList"/>
    <dgm:cxn modelId="{6835AABD-2B0C-401D-8A2F-E08882C2F3EF}" type="presParOf" srcId="{9D1AC8D1-61D3-479A-A6F7-12AF8F078A85}" destId="{48C64A47-26FD-441B-B120-AC1BA282D86E}" srcOrd="1" destOrd="0" presId="urn:microsoft.com/office/officeart/2018/2/layout/IconVerticalSolidList"/>
    <dgm:cxn modelId="{60E7A7DD-BA47-4863-97D0-9F8477BFABBC}" type="presParOf" srcId="{9D1AC8D1-61D3-479A-A6F7-12AF8F078A85}" destId="{9556244B-EFB4-42CC-8F33-DD160F583DE8}" srcOrd="2" destOrd="0" presId="urn:microsoft.com/office/officeart/2018/2/layout/IconVerticalSolidList"/>
    <dgm:cxn modelId="{AB1DF7E5-2F08-4F79-8A1C-12B91095270B}" type="presParOf" srcId="{9D1AC8D1-61D3-479A-A6F7-12AF8F078A85}" destId="{0F429281-E832-42E6-B75D-573BBD36AACA}" srcOrd="3" destOrd="0" presId="urn:microsoft.com/office/officeart/2018/2/layout/IconVerticalSolidList"/>
    <dgm:cxn modelId="{3AD624A1-C0D6-4933-80E5-65AA4DA77A5E}" type="presParOf" srcId="{00C47909-2D10-4E40-A19F-EBFDE3FC35D7}" destId="{F85028D1-32AB-4E30-A1A6-8AD4FD1C47CB}" srcOrd="5" destOrd="0" presId="urn:microsoft.com/office/officeart/2018/2/layout/IconVerticalSolidList"/>
    <dgm:cxn modelId="{D542DB56-B94A-47F5-AED6-C66FED7E606E}" type="presParOf" srcId="{00C47909-2D10-4E40-A19F-EBFDE3FC35D7}" destId="{18454B96-051C-49DA-B70F-DD2632FBD3CB}" srcOrd="6" destOrd="0" presId="urn:microsoft.com/office/officeart/2018/2/layout/IconVerticalSolidList"/>
    <dgm:cxn modelId="{CDD96BFA-DEC1-4D40-BF08-11487E1DB8B2}" type="presParOf" srcId="{18454B96-051C-49DA-B70F-DD2632FBD3CB}" destId="{198D5E79-3874-42F8-B13E-9F72143F6B1F}" srcOrd="0" destOrd="0" presId="urn:microsoft.com/office/officeart/2018/2/layout/IconVerticalSolidList"/>
    <dgm:cxn modelId="{A9059E4D-FAFE-4447-86A4-4423D9A8CEBB}" type="presParOf" srcId="{18454B96-051C-49DA-B70F-DD2632FBD3CB}" destId="{5160FB70-D807-435D-8045-354817007F4F}" srcOrd="1" destOrd="0" presId="urn:microsoft.com/office/officeart/2018/2/layout/IconVerticalSolidList"/>
    <dgm:cxn modelId="{94BE762D-72AC-4507-A23E-64C0C4F487B0}" type="presParOf" srcId="{18454B96-051C-49DA-B70F-DD2632FBD3CB}" destId="{9D2490B5-D8A3-45DB-AFD5-523EDEAF7BEC}" srcOrd="2" destOrd="0" presId="urn:microsoft.com/office/officeart/2018/2/layout/IconVerticalSolidList"/>
    <dgm:cxn modelId="{BC018D8D-1F0B-440C-9940-B9EDF2072170}" type="presParOf" srcId="{18454B96-051C-49DA-B70F-DD2632FBD3CB}" destId="{4529F0AF-4CEE-4791-B374-2FF7B7393DDC}" srcOrd="3" destOrd="0" presId="urn:microsoft.com/office/officeart/2018/2/layout/IconVerticalSolidList"/>
    <dgm:cxn modelId="{044C6980-A02D-490B-B398-659F90548E7C}" type="presParOf" srcId="{00C47909-2D10-4E40-A19F-EBFDE3FC35D7}" destId="{9BB2E280-6C90-42B3-967B-C4D281B85500}" srcOrd="7" destOrd="0" presId="urn:microsoft.com/office/officeart/2018/2/layout/IconVerticalSolidList"/>
    <dgm:cxn modelId="{77E88CBF-27EC-413C-8AA5-941730325BAC}" type="presParOf" srcId="{00C47909-2D10-4E40-A19F-EBFDE3FC35D7}" destId="{E9165648-0B0E-48BF-B876-7BE4E7CBE7F0}" srcOrd="8" destOrd="0" presId="urn:microsoft.com/office/officeart/2018/2/layout/IconVerticalSolidList"/>
    <dgm:cxn modelId="{74CBB133-63DF-4C11-B41A-52A31FDCD2B5}" type="presParOf" srcId="{E9165648-0B0E-48BF-B876-7BE4E7CBE7F0}" destId="{E75CD1FB-4D10-4B33-8088-1618BA9FB285}" srcOrd="0" destOrd="0" presId="urn:microsoft.com/office/officeart/2018/2/layout/IconVerticalSolidList"/>
    <dgm:cxn modelId="{EAC151B1-BA4F-4066-A3DD-5E96414D8577}" type="presParOf" srcId="{E9165648-0B0E-48BF-B876-7BE4E7CBE7F0}" destId="{6E9D1F42-FF70-43DA-BCEC-FCA4B7EC31D3}" srcOrd="1" destOrd="0" presId="urn:microsoft.com/office/officeart/2018/2/layout/IconVerticalSolidList"/>
    <dgm:cxn modelId="{2B7DD293-EFC7-4177-9DEB-31B6506AF249}" type="presParOf" srcId="{E9165648-0B0E-48BF-B876-7BE4E7CBE7F0}" destId="{2DAD4A28-9A38-4522-B193-18D5036142CB}" srcOrd="2" destOrd="0" presId="urn:microsoft.com/office/officeart/2018/2/layout/IconVerticalSolidList"/>
    <dgm:cxn modelId="{F3D0D716-A2CE-47EB-888D-D3AC04B01419}" type="presParOf" srcId="{E9165648-0B0E-48BF-B876-7BE4E7CBE7F0}" destId="{4CC0625F-F86A-4B39-8C4B-3428B8E663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FCE46-E9F9-4D3B-B24F-33C3530FF9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27E76A-3624-4BE0-AF28-26B99C46FA5F}">
      <dgm:prSet/>
      <dgm:spPr/>
      <dgm:t>
        <a:bodyPr/>
        <a:lstStyle/>
        <a:p>
          <a:r>
            <a:rPr lang="en-GB"/>
            <a:t>Reflectance market offers a far larger potential that the transmittance</a:t>
          </a:r>
          <a:endParaRPr lang="en-US"/>
        </a:p>
      </dgm:t>
    </dgm:pt>
    <dgm:pt modelId="{A8B12877-BEB8-4A63-88FD-EB243D9CEC04}" type="parTrans" cxnId="{67814104-152E-4387-A6FE-A29A4FC051BD}">
      <dgm:prSet/>
      <dgm:spPr/>
      <dgm:t>
        <a:bodyPr/>
        <a:lstStyle/>
        <a:p>
          <a:endParaRPr lang="en-US"/>
        </a:p>
      </dgm:t>
    </dgm:pt>
    <dgm:pt modelId="{734EE1CA-9825-45FE-89B4-547BE9BD3E8D}" type="sibTrans" cxnId="{67814104-152E-4387-A6FE-A29A4FC051BD}">
      <dgm:prSet/>
      <dgm:spPr/>
      <dgm:t>
        <a:bodyPr/>
        <a:lstStyle/>
        <a:p>
          <a:endParaRPr lang="en-US"/>
        </a:p>
      </dgm:t>
    </dgm:pt>
    <dgm:pt modelId="{154A5849-377B-4038-A71C-817F3DAAEF90}">
      <dgm:prSet/>
      <dgm:spPr/>
      <dgm:t>
        <a:bodyPr/>
        <a:lstStyle/>
        <a:p>
          <a:r>
            <a:rPr lang="en-GB"/>
            <a:t>An opportunity to sell product and service to </a:t>
          </a:r>
          <a:r>
            <a:rPr lang="en-GB" u="sng"/>
            <a:t>new</a:t>
          </a:r>
          <a:r>
            <a:rPr lang="en-GB"/>
            <a:t> customers</a:t>
          </a:r>
          <a:endParaRPr lang="en-US"/>
        </a:p>
      </dgm:t>
    </dgm:pt>
    <dgm:pt modelId="{0D688495-C6EE-4383-8FD7-D66581C37DEE}" type="parTrans" cxnId="{5E76178B-55C3-4362-974A-231420EE7B7A}">
      <dgm:prSet/>
      <dgm:spPr/>
      <dgm:t>
        <a:bodyPr/>
        <a:lstStyle/>
        <a:p>
          <a:endParaRPr lang="en-US"/>
        </a:p>
      </dgm:t>
    </dgm:pt>
    <dgm:pt modelId="{4914FDD1-F394-46DB-8972-BE2CC17FFAC3}" type="sibTrans" cxnId="{5E76178B-55C3-4362-974A-231420EE7B7A}">
      <dgm:prSet/>
      <dgm:spPr/>
      <dgm:t>
        <a:bodyPr/>
        <a:lstStyle/>
        <a:p>
          <a:endParaRPr lang="en-US"/>
        </a:p>
      </dgm:t>
    </dgm:pt>
    <dgm:pt modelId="{797C46A8-583B-485F-8B43-1EF51D97B97A}">
      <dgm:prSet/>
      <dgm:spPr/>
      <dgm:t>
        <a:bodyPr/>
        <a:lstStyle/>
        <a:p>
          <a:r>
            <a:rPr lang="en-GB"/>
            <a:t>Simple to sell, market and support a class leading product at a lower price point</a:t>
          </a:r>
          <a:endParaRPr lang="en-US"/>
        </a:p>
      </dgm:t>
    </dgm:pt>
    <dgm:pt modelId="{AAA20AEF-2868-4B3A-BD14-5BEBC02A0FCB}" type="parTrans" cxnId="{96144FDB-B434-438D-83A7-AB7A6B739A6E}">
      <dgm:prSet/>
      <dgm:spPr/>
      <dgm:t>
        <a:bodyPr/>
        <a:lstStyle/>
        <a:p>
          <a:endParaRPr lang="en-US"/>
        </a:p>
      </dgm:t>
    </dgm:pt>
    <dgm:pt modelId="{78A48BB2-D0CF-417C-BB8B-D3C675177D89}" type="sibTrans" cxnId="{96144FDB-B434-438D-83A7-AB7A6B739A6E}">
      <dgm:prSet/>
      <dgm:spPr/>
      <dgm:t>
        <a:bodyPr/>
        <a:lstStyle/>
        <a:p>
          <a:endParaRPr lang="en-US"/>
        </a:p>
      </dgm:t>
    </dgm:pt>
    <dgm:pt modelId="{037B175A-D004-4352-9B86-426270F1D1A4}" type="pres">
      <dgm:prSet presAssocID="{8C7FCE46-E9F9-4D3B-B24F-33C3530FF9E4}" presName="root" presStyleCnt="0">
        <dgm:presLayoutVars>
          <dgm:dir/>
          <dgm:resizeHandles val="exact"/>
        </dgm:presLayoutVars>
      </dgm:prSet>
      <dgm:spPr/>
    </dgm:pt>
    <dgm:pt modelId="{15B22D4E-3264-476E-A35F-EBBDE18BEDD3}" type="pres">
      <dgm:prSet presAssocID="{2027E76A-3624-4BE0-AF28-26B99C46FA5F}" presName="compNode" presStyleCnt="0"/>
      <dgm:spPr/>
    </dgm:pt>
    <dgm:pt modelId="{48EC0EBF-BB94-481E-A65A-7784FFC43C72}" type="pres">
      <dgm:prSet presAssocID="{2027E76A-3624-4BE0-AF28-26B99C46FA5F}" presName="bgRect" presStyleLbl="bgShp" presStyleIdx="0" presStyleCnt="3"/>
      <dgm:spPr/>
    </dgm:pt>
    <dgm:pt modelId="{D00598F2-66A8-428A-B33F-92A858F0F8CF}" type="pres">
      <dgm:prSet presAssocID="{2027E76A-3624-4BE0-AF28-26B99C46FA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7FE65192-4805-4AD8-9297-9043DF20B7A2}" type="pres">
      <dgm:prSet presAssocID="{2027E76A-3624-4BE0-AF28-26B99C46FA5F}" presName="spaceRect" presStyleCnt="0"/>
      <dgm:spPr/>
    </dgm:pt>
    <dgm:pt modelId="{6B5ACF56-8D86-4714-83AC-65E5E62DB70E}" type="pres">
      <dgm:prSet presAssocID="{2027E76A-3624-4BE0-AF28-26B99C46FA5F}" presName="parTx" presStyleLbl="revTx" presStyleIdx="0" presStyleCnt="3">
        <dgm:presLayoutVars>
          <dgm:chMax val="0"/>
          <dgm:chPref val="0"/>
        </dgm:presLayoutVars>
      </dgm:prSet>
      <dgm:spPr/>
    </dgm:pt>
    <dgm:pt modelId="{B560984B-82A7-454B-9467-6D24A1039DFF}" type="pres">
      <dgm:prSet presAssocID="{734EE1CA-9825-45FE-89B4-547BE9BD3E8D}" presName="sibTrans" presStyleCnt="0"/>
      <dgm:spPr/>
    </dgm:pt>
    <dgm:pt modelId="{956B44FF-C0F5-4C55-8C96-5768D0CD5CFB}" type="pres">
      <dgm:prSet presAssocID="{154A5849-377B-4038-A71C-817F3DAAEF90}" presName="compNode" presStyleCnt="0"/>
      <dgm:spPr/>
    </dgm:pt>
    <dgm:pt modelId="{0962F191-C04F-4C00-AF37-431A93388926}" type="pres">
      <dgm:prSet presAssocID="{154A5849-377B-4038-A71C-817F3DAAEF90}" presName="bgRect" presStyleLbl="bgShp" presStyleIdx="1" presStyleCnt="3" custLinFactNeighborX="247"/>
      <dgm:spPr/>
    </dgm:pt>
    <dgm:pt modelId="{5C812105-47A7-42CA-ADFD-8B9CA64C9647}" type="pres">
      <dgm:prSet presAssocID="{154A5849-377B-4038-A71C-817F3DAAEF9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ying Money with solid fill"/>
        </a:ext>
      </dgm:extLst>
    </dgm:pt>
    <dgm:pt modelId="{40F4C695-58BD-4A28-B403-F6E29E12E7E4}" type="pres">
      <dgm:prSet presAssocID="{154A5849-377B-4038-A71C-817F3DAAEF90}" presName="spaceRect" presStyleCnt="0"/>
      <dgm:spPr/>
    </dgm:pt>
    <dgm:pt modelId="{74B3C599-E29D-4163-BC26-3493B8E7797E}" type="pres">
      <dgm:prSet presAssocID="{154A5849-377B-4038-A71C-817F3DAAEF90}" presName="parTx" presStyleLbl="revTx" presStyleIdx="1" presStyleCnt="3">
        <dgm:presLayoutVars>
          <dgm:chMax val="0"/>
          <dgm:chPref val="0"/>
        </dgm:presLayoutVars>
      </dgm:prSet>
      <dgm:spPr/>
    </dgm:pt>
    <dgm:pt modelId="{6F4647DF-ACFE-46C8-A7CF-A746F20AE2D2}" type="pres">
      <dgm:prSet presAssocID="{4914FDD1-F394-46DB-8972-BE2CC17FFAC3}" presName="sibTrans" presStyleCnt="0"/>
      <dgm:spPr/>
    </dgm:pt>
    <dgm:pt modelId="{4C9E7283-870D-48C1-8C02-6C911036292E}" type="pres">
      <dgm:prSet presAssocID="{797C46A8-583B-485F-8B43-1EF51D97B97A}" presName="compNode" presStyleCnt="0"/>
      <dgm:spPr/>
    </dgm:pt>
    <dgm:pt modelId="{8BD6B38A-0F73-4EC3-A5EA-CD2789C9E545}" type="pres">
      <dgm:prSet presAssocID="{797C46A8-583B-485F-8B43-1EF51D97B97A}" presName="bgRect" presStyleLbl="bgShp" presStyleIdx="2" presStyleCnt="3"/>
      <dgm:spPr/>
    </dgm:pt>
    <dgm:pt modelId="{AC9F3467-60C5-4237-ACAF-17DD7D28231C}" type="pres">
      <dgm:prSet presAssocID="{797C46A8-583B-485F-8B43-1EF51D97B97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 with solid fill"/>
        </a:ext>
      </dgm:extLst>
    </dgm:pt>
    <dgm:pt modelId="{E059446A-010F-4D7A-A88B-760CB9B7B8A7}" type="pres">
      <dgm:prSet presAssocID="{797C46A8-583B-485F-8B43-1EF51D97B97A}" presName="spaceRect" presStyleCnt="0"/>
      <dgm:spPr/>
    </dgm:pt>
    <dgm:pt modelId="{43219B4D-B70B-4B0B-A34E-9F1FDD76C3A1}" type="pres">
      <dgm:prSet presAssocID="{797C46A8-583B-485F-8B43-1EF51D97B97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7814104-152E-4387-A6FE-A29A4FC051BD}" srcId="{8C7FCE46-E9F9-4D3B-B24F-33C3530FF9E4}" destId="{2027E76A-3624-4BE0-AF28-26B99C46FA5F}" srcOrd="0" destOrd="0" parTransId="{A8B12877-BEB8-4A63-88FD-EB243D9CEC04}" sibTransId="{734EE1CA-9825-45FE-89B4-547BE9BD3E8D}"/>
    <dgm:cxn modelId="{38F5A008-F637-4F94-A061-CC281C423FBB}" type="presOf" srcId="{2027E76A-3624-4BE0-AF28-26B99C46FA5F}" destId="{6B5ACF56-8D86-4714-83AC-65E5E62DB70E}" srcOrd="0" destOrd="0" presId="urn:microsoft.com/office/officeart/2018/2/layout/IconVerticalSolidList"/>
    <dgm:cxn modelId="{C1FCE65C-7967-43E3-B713-6F895D8859B7}" type="presOf" srcId="{154A5849-377B-4038-A71C-817F3DAAEF90}" destId="{74B3C599-E29D-4163-BC26-3493B8E7797E}" srcOrd="0" destOrd="0" presId="urn:microsoft.com/office/officeart/2018/2/layout/IconVerticalSolidList"/>
    <dgm:cxn modelId="{AC1FE047-4834-4ED6-BDC0-6B8EA957E33E}" type="presOf" srcId="{8C7FCE46-E9F9-4D3B-B24F-33C3530FF9E4}" destId="{037B175A-D004-4352-9B86-426270F1D1A4}" srcOrd="0" destOrd="0" presId="urn:microsoft.com/office/officeart/2018/2/layout/IconVerticalSolidList"/>
    <dgm:cxn modelId="{5E76178B-55C3-4362-974A-231420EE7B7A}" srcId="{8C7FCE46-E9F9-4D3B-B24F-33C3530FF9E4}" destId="{154A5849-377B-4038-A71C-817F3DAAEF90}" srcOrd="1" destOrd="0" parTransId="{0D688495-C6EE-4383-8FD7-D66581C37DEE}" sibTransId="{4914FDD1-F394-46DB-8972-BE2CC17FFAC3}"/>
    <dgm:cxn modelId="{A74AB6A1-7AD2-4AB6-8D1F-38DE720495D7}" type="presOf" srcId="{797C46A8-583B-485F-8B43-1EF51D97B97A}" destId="{43219B4D-B70B-4B0B-A34E-9F1FDD76C3A1}" srcOrd="0" destOrd="0" presId="urn:microsoft.com/office/officeart/2018/2/layout/IconVerticalSolidList"/>
    <dgm:cxn modelId="{96144FDB-B434-438D-83A7-AB7A6B739A6E}" srcId="{8C7FCE46-E9F9-4D3B-B24F-33C3530FF9E4}" destId="{797C46A8-583B-485F-8B43-1EF51D97B97A}" srcOrd="2" destOrd="0" parTransId="{AAA20AEF-2868-4B3A-BD14-5BEBC02A0FCB}" sibTransId="{78A48BB2-D0CF-417C-BB8B-D3C675177D89}"/>
    <dgm:cxn modelId="{6EF2F3AB-AD4F-419F-8916-8C0C0B87890F}" type="presParOf" srcId="{037B175A-D004-4352-9B86-426270F1D1A4}" destId="{15B22D4E-3264-476E-A35F-EBBDE18BEDD3}" srcOrd="0" destOrd="0" presId="urn:microsoft.com/office/officeart/2018/2/layout/IconVerticalSolidList"/>
    <dgm:cxn modelId="{3EF33E74-56E1-4D49-ABA6-FBAC50B8F957}" type="presParOf" srcId="{15B22D4E-3264-476E-A35F-EBBDE18BEDD3}" destId="{48EC0EBF-BB94-481E-A65A-7784FFC43C72}" srcOrd="0" destOrd="0" presId="urn:microsoft.com/office/officeart/2018/2/layout/IconVerticalSolidList"/>
    <dgm:cxn modelId="{47799C64-1FF2-4F40-B628-A17AF2184897}" type="presParOf" srcId="{15B22D4E-3264-476E-A35F-EBBDE18BEDD3}" destId="{D00598F2-66A8-428A-B33F-92A858F0F8CF}" srcOrd="1" destOrd="0" presId="urn:microsoft.com/office/officeart/2018/2/layout/IconVerticalSolidList"/>
    <dgm:cxn modelId="{5B1A8CB8-4ED5-4DC4-83BB-66C4A3E9B2EA}" type="presParOf" srcId="{15B22D4E-3264-476E-A35F-EBBDE18BEDD3}" destId="{7FE65192-4805-4AD8-9297-9043DF20B7A2}" srcOrd="2" destOrd="0" presId="urn:microsoft.com/office/officeart/2018/2/layout/IconVerticalSolidList"/>
    <dgm:cxn modelId="{93F13762-066B-49D6-9ABA-5AD53507BB70}" type="presParOf" srcId="{15B22D4E-3264-476E-A35F-EBBDE18BEDD3}" destId="{6B5ACF56-8D86-4714-83AC-65E5E62DB70E}" srcOrd="3" destOrd="0" presId="urn:microsoft.com/office/officeart/2018/2/layout/IconVerticalSolidList"/>
    <dgm:cxn modelId="{B5A5D1BC-CBA0-4AAE-B684-C22556C626E8}" type="presParOf" srcId="{037B175A-D004-4352-9B86-426270F1D1A4}" destId="{B560984B-82A7-454B-9467-6D24A1039DFF}" srcOrd="1" destOrd="0" presId="urn:microsoft.com/office/officeart/2018/2/layout/IconVerticalSolidList"/>
    <dgm:cxn modelId="{771B3DD7-29C7-401E-83C3-998DE010EB04}" type="presParOf" srcId="{037B175A-D004-4352-9B86-426270F1D1A4}" destId="{956B44FF-C0F5-4C55-8C96-5768D0CD5CFB}" srcOrd="2" destOrd="0" presId="urn:microsoft.com/office/officeart/2018/2/layout/IconVerticalSolidList"/>
    <dgm:cxn modelId="{B841CEF7-F2B8-43C0-98B4-F140C4A53A95}" type="presParOf" srcId="{956B44FF-C0F5-4C55-8C96-5768D0CD5CFB}" destId="{0962F191-C04F-4C00-AF37-431A93388926}" srcOrd="0" destOrd="0" presId="urn:microsoft.com/office/officeart/2018/2/layout/IconVerticalSolidList"/>
    <dgm:cxn modelId="{54EE955F-8BD4-41A5-B587-883CF14E8CC0}" type="presParOf" srcId="{956B44FF-C0F5-4C55-8C96-5768D0CD5CFB}" destId="{5C812105-47A7-42CA-ADFD-8B9CA64C9647}" srcOrd="1" destOrd="0" presId="urn:microsoft.com/office/officeart/2018/2/layout/IconVerticalSolidList"/>
    <dgm:cxn modelId="{ACA71E51-E0D9-41A2-B2C1-8951A9CE04CB}" type="presParOf" srcId="{956B44FF-C0F5-4C55-8C96-5768D0CD5CFB}" destId="{40F4C695-58BD-4A28-B403-F6E29E12E7E4}" srcOrd="2" destOrd="0" presId="urn:microsoft.com/office/officeart/2018/2/layout/IconVerticalSolidList"/>
    <dgm:cxn modelId="{85DD85D3-A036-431E-999A-7535DC2142B2}" type="presParOf" srcId="{956B44FF-C0F5-4C55-8C96-5768D0CD5CFB}" destId="{74B3C599-E29D-4163-BC26-3493B8E7797E}" srcOrd="3" destOrd="0" presId="urn:microsoft.com/office/officeart/2018/2/layout/IconVerticalSolidList"/>
    <dgm:cxn modelId="{BA07A9B4-1443-4C9E-85F4-DF0C07A51554}" type="presParOf" srcId="{037B175A-D004-4352-9B86-426270F1D1A4}" destId="{6F4647DF-ACFE-46C8-A7CF-A746F20AE2D2}" srcOrd="3" destOrd="0" presId="urn:microsoft.com/office/officeart/2018/2/layout/IconVerticalSolidList"/>
    <dgm:cxn modelId="{4664464C-9882-4D6D-B877-F2AE160F83C9}" type="presParOf" srcId="{037B175A-D004-4352-9B86-426270F1D1A4}" destId="{4C9E7283-870D-48C1-8C02-6C911036292E}" srcOrd="4" destOrd="0" presId="urn:microsoft.com/office/officeart/2018/2/layout/IconVerticalSolidList"/>
    <dgm:cxn modelId="{8505D70E-A6EF-4627-8EA5-5EC200F44213}" type="presParOf" srcId="{4C9E7283-870D-48C1-8C02-6C911036292E}" destId="{8BD6B38A-0F73-4EC3-A5EA-CD2789C9E545}" srcOrd="0" destOrd="0" presId="urn:microsoft.com/office/officeart/2018/2/layout/IconVerticalSolidList"/>
    <dgm:cxn modelId="{563672C8-7445-4377-A1DA-9031BCD73410}" type="presParOf" srcId="{4C9E7283-870D-48C1-8C02-6C911036292E}" destId="{AC9F3467-60C5-4237-ACAF-17DD7D28231C}" srcOrd="1" destOrd="0" presId="urn:microsoft.com/office/officeart/2018/2/layout/IconVerticalSolidList"/>
    <dgm:cxn modelId="{6F21600C-CC5E-4FEF-A024-20FA11F71EB6}" type="presParOf" srcId="{4C9E7283-870D-48C1-8C02-6C911036292E}" destId="{E059446A-010F-4D7A-A88B-760CB9B7B8A7}" srcOrd="2" destOrd="0" presId="urn:microsoft.com/office/officeart/2018/2/layout/IconVerticalSolidList"/>
    <dgm:cxn modelId="{C718C87E-30CD-4D9B-A94C-E982B8D830FB}" type="presParOf" srcId="{4C9E7283-870D-48C1-8C02-6C911036292E}" destId="{43219B4D-B70B-4B0B-A34E-9F1FDD76C3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24A79D-3554-41D5-B3FC-7E85E83A5F6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6E39EE8-AA8A-4EBA-ACB1-14906121250F}">
      <dgm:prSet/>
      <dgm:spPr/>
      <dgm:t>
        <a:bodyPr/>
        <a:lstStyle/>
        <a:p>
          <a:r>
            <a:rPr lang="en-GB"/>
            <a:t>The TR-Series offer unrivalled value for money when packaged with local service provided by our trusted partners</a:t>
          </a:r>
          <a:endParaRPr lang="en-US"/>
        </a:p>
      </dgm:t>
    </dgm:pt>
    <dgm:pt modelId="{C4DCF040-41EB-4115-A29D-87D368AEB64F}" type="parTrans" cxnId="{3332EEF6-FC79-4BD7-BB46-0836C454FE6F}">
      <dgm:prSet/>
      <dgm:spPr/>
      <dgm:t>
        <a:bodyPr/>
        <a:lstStyle/>
        <a:p>
          <a:endParaRPr lang="en-US"/>
        </a:p>
      </dgm:t>
    </dgm:pt>
    <dgm:pt modelId="{65DE56E0-4167-4B39-8B7B-F4F0C4EF3BBB}" type="sibTrans" cxnId="{3332EEF6-FC79-4BD7-BB46-0836C454FE6F}">
      <dgm:prSet/>
      <dgm:spPr/>
      <dgm:t>
        <a:bodyPr/>
        <a:lstStyle/>
        <a:p>
          <a:endParaRPr lang="en-US"/>
        </a:p>
      </dgm:t>
    </dgm:pt>
    <dgm:pt modelId="{B36CE8F4-16EA-43DA-AD97-01D125791494}">
      <dgm:prSet/>
      <dgm:spPr/>
      <dgm:t>
        <a:bodyPr/>
        <a:lstStyle/>
        <a:p>
          <a:r>
            <a:rPr lang="en-GB"/>
            <a:t>The TRA Accessory Stand allows for measurement of not just solids but other materials; gels, pastes, powders</a:t>
          </a:r>
          <a:endParaRPr lang="en-US"/>
        </a:p>
      </dgm:t>
    </dgm:pt>
    <dgm:pt modelId="{9B797151-435B-4477-865E-7C4A1007207D}" type="parTrans" cxnId="{A7FF687F-238C-4B42-B040-DD01903EBC68}">
      <dgm:prSet/>
      <dgm:spPr/>
      <dgm:t>
        <a:bodyPr/>
        <a:lstStyle/>
        <a:p>
          <a:endParaRPr lang="en-US"/>
        </a:p>
      </dgm:t>
    </dgm:pt>
    <dgm:pt modelId="{D291DE02-5841-4127-ACC1-07C21AA79870}" type="sibTrans" cxnId="{A7FF687F-238C-4B42-B040-DD01903EBC68}">
      <dgm:prSet/>
      <dgm:spPr/>
      <dgm:t>
        <a:bodyPr/>
        <a:lstStyle/>
        <a:p>
          <a:endParaRPr lang="en-US"/>
        </a:p>
      </dgm:t>
    </dgm:pt>
    <dgm:pt modelId="{7366284B-128D-4FDB-96C2-D0EBCA702248}">
      <dgm:prSet/>
      <dgm:spPr/>
      <dgm:t>
        <a:bodyPr/>
        <a:lstStyle/>
        <a:p>
          <a:r>
            <a:rPr lang="en-GB"/>
            <a:t>We have category leading technical features that offer real value to the customer… </a:t>
          </a:r>
          <a:r>
            <a:rPr lang="en-GB" err="1"/>
            <a:t>Eg</a:t>
          </a:r>
          <a:r>
            <a:rPr lang="en-GB"/>
            <a:t> Free </a:t>
          </a:r>
          <a:r>
            <a:rPr lang="en-GB" err="1"/>
            <a:t>OnShade</a:t>
          </a:r>
          <a:r>
            <a:rPr lang="en-GB"/>
            <a:t> Software</a:t>
          </a:r>
          <a:endParaRPr lang="en-US"/>
        </a:p>
      </dgm:t>
    </dgm:pt>
    <dgm:pt modelId="{8D327579-FA7B-475E-AAD1-B43317967A55}" type="parTrans" cxnId="{E2CF0BE1-6649-4539-99E7-62402F730A88}">
      <dgm:prSet/>
      <dgm:spPr/>
      <dgm:t>
        <a:bodyPr/>
        <a:lstStyle/>
        <a:p>
          <a:endParaRPr lang="en-US"/>
        </a:p>
      </dgm:t>
    </dgm:pt>
    <dgm:pt modelId="{FBB4FF5D-9E67-47C5-8A76-802DB0D84ED9}" type="sibTrans" cxnId="{E2CF0BE1-6649-4539-99E7-62402F730A88}">
      <dgm:prSet/>
      <dgm:spPr/>
      <dgm:t>
        <a:bodyPr/>
        <a:lstStyle/>
        <a:p>
          <a:endParaRPr lang="en-US"/>
        </a:p>
      </dgm:t>
    </dgm:pt>
    <dgm:pt modelId="{2FB31714-A86A-4C03-B114-2E14E4B6D6AC}" type="pres">
      <dgm:prSet presAssocID="{2E24A79D-3554-41D5-B3FC-7E85E83A5F60}" presName="root" presStyleCnt="0">
        <dgm:presLayoutVars>
          <dgm:dir/>
          <dgm:resizeHandles val="exact"/>
        </dgm:presLayoutVars>
      </dgm:prSet>
      <dgm:spPr/>
    </dgm:pt>
    <dgm:pt modelId="{5A3DCAB4-E218-4420-ACF4-BECFA8DC6528}" type="pres">
      <dgm:prSet presAssocID="{96E39EE8-AA8A-4EBA-ACB1-14906121250F}" presName="compNode" presStyleCnt="0"/>
      <dgm:spPr/>
    </dgm:pt>
    <dgm:pt modelId="{261B2164-5A36-468B-8B5F-074A0841693F}" type="pres">
      <dgm:prSet presAssocID="{96E39EE8-AA8A-4EBA-ACB1-14906121250F}" presName="bgRect" presStyleLbl="bgShp" presStyleIdx="0" presStyleCnt="3"/>
      <dgm:spPr/>
    </dgm:pt>
    <dgm:pt modelId="{BF5BE797-E2AC-4560-A339-2CE1066D93F4}" type="pres">
      <dgm:prSet presAssocID="{96E39EE8-AA8A-4EBA-ACB1-1490612125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 outline"/>
        </a:ext>
      </dgm:extLst>
    </dgm:pt>
    <dgm:pt modelId="{9E060CE1-94F9-4E8C-8C6C-0201C1B7D2BB}" type="pres">
      <dgm:prSet presAssocID="{96E39EE8-AA8A-4EBA-ACB1-14906121250F}" presName="spaceRect" presStyleCnt="0"/>
      <dgm:spPr/>
    </dgm:pt>
    <dgm:pt modelId="{7D5FC122-1CF3-449E-8ED3-017153B0FD2F}" type="pres">
      <dgm:prSet presAssocID="{96E39EE8-AA8A-4EBA-ACB1-14906121250F}" presName="parTx" presStyleLbl="revTx" presStyleIdx="0" presStyleCnt="3">
        <dgm:presLayoutVars>
          <dgm:chMax val="0"/>
          <dgm:chPref val="0"/>
        </dgm:presLayoutVars>
      </dgm:prSet>
      <dgm:spPr/>
    </dgm:pt>
    <dgm:pt modelId="{4499142C-AD2C-490B-9E8F-53E2569135BA}" type="pres">
      <dgm:prSet presAssocID="{65DE56E0-4167-4B39-8B7B-F4F0C4EF3BBB}" presName="sibTrans" presStyleCnt="0"/>
      <dgm:spPr/>
    </dgm:pt>
    <dgm:pt modelId="{0ECDD7D8-8656-4603-910B-7E64D6C65282}" type="pres">
      <dgm:prSet presAssocID="{B36CE8F4-16EA-43DA-AD97-01D125791494}" presName="compNode" presStyleCnt="0"/>
      <dgm:spPr/>
    </dgm:pt>
    <dgm:pt modelId="{ADAE63D7-083F-414B-850C-DE6CFF1D4ECA}" type="pres">
      <dgm:prSet presAssocID="{B36CE8F4-16EA-43DA-AD97-01D125791494}" presName="bgRect" presStyleLbl="bgShp" presStyleIdx="1" presStyleCnt="3"/>
      <dgm:spPr/>
    </dgm:pt>
    <dgm:pt modelId="{40AF79DE-47CD-419D-9AA1-BD10E2BFB3B0}" type="pres">
      <dgm:prSet presAssocID="{B36CE8F4-16EA-43DA-AD97-01D125791494}" presName="iconRect" presStyleLbl="node1" presStyleIdx="1" presStyleCnt="3" custScaleX="181554" custScaleY="15519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DE16F79-5DF5-4A48-B3F4-202856759C87}" type="pres">
      <dgm:prSet presAssocID="{B36CE8F4-16EA-43DA-AD97-01D125791494}" presName="spaceRect" presStyleCnt="0"/>
      <dgm:spPr/>
    </dgm:pt>
    <dgm:pt modelId="{F40B156A-2D4E-4313-BC44-A7D0B664B27C}" type="pres">
      <dgm:prSet presAssocID="{B36CE8F4-16EA-43DA-AD97-01D125791494}" presName="parTx" presStyleLbl="revTx" presStyleIdx="1" presStyleCnt="3">
        <dgm:presLayoutVars>
          <dgm:chMax val="0"/>
          <dgm:chPref val="0"/>
        </dgm:presLayoutVars>
      </dgm:prSet>
      <dgm:spPr/>
    </dgm:pt>
    <dgm:pt modelId="{1C28CD55-9E1E-4C41-BF63-01C9E5DF4445}" type="pres">
      <dgm:prSet presAssocID="{D291DE02-5841-4127-ACC1-07C21AA79870}" presName="sibTrans" presStyleCnt="0"/>
      <dgm:spPr/>
    </dgm:pt>
    <dgm:pt modelId="{0DFB0200-311F-4DBB-ABDF-ED03CADEC119}" type="pres">
      <dgm:prSet presAssocID="{7366284B-128D-4FDB-96C2-D0EBCA702248}" presName="compNode" presStyleCnt="0"/>
      <dgm:spPr/>
    </dgm:pt>
    <dgm:pt modelId="{88284976-D3A1-4119-A547-4A51C46F3E21}" type="pres">
      <dgm:prSet presAssocID="{7366284B-128D-4FDB-96C2-D0EBCA702248}" presName="bgRect" presStyleLbl="bgShp" presStyleIdx="2" presStyleCnt="3"/>
      <dgm:spPr/>
    </dgm:pt>
    <dgm:pt modelId="{DE2BE431-9F4C-4113-B1CA-FA7F886090AE}" type="pres">
      <dgm:prSet presAssocID="{7366284B-128D-4FDB-96C2-D0EBCA702248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llustrator outline"/>
        </a:ext>
      </dgm:extLst>
    </dgm:pt>
    <dgm:pt modelId="{4B552C93-9FA5-47DB-8224-F45567F35FCB}" type="pres">
      <dgm:prSet presAssocID="{7366284B-128D-4FDB-96C2-D0EBCA702248}" presName="spaceRect" presStyleCnt="0"/>
      <dgm:spPr/>
    </dgm:pt>
    <dgm:pt modelId="{A4515751-79F3-4D49-BCA5-022C530FDA83}" type="pres">
      <dgm:prSet presAssocID="{7366284B-128D-4FDB-96C2-D0EBCA70224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607FB2A-D306-448C-BA39-793ADF69B2AE}" type="presOf" srcId="{2E24A79D-3554-41D5-B3FC-7E85E83A5F60}" destId="{2FB31714-A86A-4C03-B114-2E14E4B6D6AC}" srcOrd="0" destOrd="0" presId="urn:microsoft.com/office/officeart/2018/2/layout/IconVerticalSolidList"/>
    <dgm:cxn modelId="{ECE9D653-FB6E-4C64-91C7-AE8F6FEF069A}" type="presOf" srcId="{B36CE8F4-16EA-43DA-AD97-01D125791494}" destId="{F40B156A-2D4E-4313-BC44-A7D0B664B27C}" srcOrd="0" destOrd="0" presId="urn:microsoft.com/office/officeart/2018/2/layout/IconVerticalSolidList"/>
    <dgm:cxn modelId="{8D9D7F54-7FA9-4CC6-B939-6F03EDE4CE42}" type="presOf" srcId="{96E39EE8-AA8A-4EBA-ACB1-14906121250F}" destId="{7D5FC122-1CF3-449E-8ED3-017153B0FD2F}" srcOrd="0" destOrd="0" presId="urn:microsoft.com/office/officeart/2018/2/layout/IconVerticalSolidList"/>
    <dgm:cxn modelId="{A7FF687F-238C-4B42-B040-DD01903EBC68}" srcId="{2E24A79D-3554-41D5-B3FC-7E85E83A5F60}" destId="{B36CE8F4-16EA-43DA-AD97-01D125791494}" srcOrd="1" destOrd="0" parTransId="{9B797151-435B-4477-865E-7C4A1007207D}" sibTransId="{D291DE02-5841-4127-ACC1-07C21AA79870}"/>
    <dgm:cxn modelId="{06DDB7C0-1826-496F-AACB-9B910C8CAF61}" type="presOf" srcId="{7366284B-128D-4FDB-96C2-D0EBCA702248}" destId="{A4515751-79F3-4D49-BCA5-022C530FDA83}" srcOrd="0" destOrd="0" presId="urn:microsoft.com/office/officeart/2018/2/layout/IconVerticalSolidList"/>
    <dgm:cxn modelId="{E2CF0BE1-6649-4539-99E7-62402F730A88}" srcId="{2E24A79D-3554-41D5-B3FC-7E85E83A5F60}" destId="{7366284B-128D-4FDB-96C2-D0EBCA702248}" srcOrd="2" destOrd="0" parTransId="{8D327579-FA7B-475E-AAD1-B43317967A55}" sibTransId="{FBB4FF5D-9E67-47C5-8A76-802DB0D84ED9}"/>
    <dgm:cxn modelId="{3332EEF6-FC79-4BD7-BB46-0836C454FE6F}" srcId="{2E24A79D-3554-41D5-B3FC-7E85E83A5F60}" destId="{96E39EE8-AA8A-4EBA-ACB1-14906121250F}" srcOrd="0" destOrd="0" parTransId="{C4DCF040-41EB-4115-A29D-87D368AEB64F}" sibTransId="{65DE56E0-4167-4B39-8B7B-F4F0C4EF3BBB}"/>
    <dgm:cxn modelId="{2F1A2EEC-A02F-4E90-8EA3-D5CB66E00369}" type="presParOf" srcId="{2FB31714-A86A-4C03-B114-2E14E4B6D6AC}" destId="{5A3DCAB4-E218-4420-ACF4-BECFA8DC6528}" srcOrd="0" destOrd="0" presId="urn:microsoft.com/office/officeart/2018/2/layout/IconVerticalSolidList"/>
    <dgm:cxn modelId="{3F41FDFA-7AB2-4679-B6D4-955AB742435D}" type="presParOf" srcId="{5A3DCAB4-E218-4420-ACF4-BECFA8DC6528}" destId="{261B2164-5A36-468B-8B5F-074A0841693F}" srcOrd="0" destOrd="0" presId="urn:microsoft.com/office/officeart/2018/2/layout/IconVerticalSolidList"/>
    <dgm:cxn modelId="{14942764-938C-47BA-A413-D748ADEFCF4F}" type="presParOf" srcId="{5A3DCAB4-E218-4420-ACF4-BECFA8DC6528}" destId="{BF5BE797-E2AC-4560-A339-2CE1066D93F4}" srcOrd="1" destOrd="0" presId="urn:microsoft.com/office/officeart/2018/2/layout/IconVerticalSolidList"/>
    <dgm:cxn modelId="{3D7B3F37-8F9F-40E0-AF71-F7F59FBA6768}" type="presParOf" srcId="{5A3DCAB4-E218-4420-ACF4-BECFA8DC6528}" destId="{9E060CE1-94F9-4E8C-8C6C-0201C1B7D2BB}" srcOrd="2" destOrd="0" presId="urn:microsoft.com/office/officeart/2018/2/layout/IconVerticalSolidList"/>
    <dgm:cxn modelId="{A0FB5216-2CA7-4538-B6F5-394812DD7719}" type="presParOf" srcId="{5A3DCAB4-E218-4420-ACF4-BECFA8DC6528}" destId="{7D5FC122-1CF3-449E-8ED3-017153B0FD2F}" srcOrd="3" destOrd="0" presId="urn:microsoft.com/office/officeart/2018/2/layout/IconVerticalSolidList"/>
    <dgm:cxn modelId="{E1318BA6-3CF4-4AD1-99E0-157804266B4F}" type="presParOf" srcId="{2FB31714-A86A-4C03-B114-2E14E4B6D6AC}" destId="{4499142C-AD2C-490B-9E8F-53E2569135BA}" srcOrd="1" destOrd="0" presId="urn:microsoft.com/office/officeart/2018/2/layout/IconVerticalSolidList"/>
    <dgm:cxn modelId="{6A08EE9C-67B7-48E8-A67B-0D9AC0E6CF30}" type="presParOf" srcId="{2FB31714-A86A-4C03-B114-2E14E4B6D6AC}" destId="{0ECDD7D8-8656-4603-910B-7E64D6C65282}" srcOrd="2" destOrd="0" presId="urn:microsoft.com/office/officeart/2018/2/layout/IconVerticalSolidList"/>
    <dgm:cxn modelId="{35EBFBA1-191F-49B6-8230-206B44414919}" type="presParOf" srcId="{0ECDD7D8-8656-4603-910B-7E64D6C65282}" destId="{ADAE63D7-083F-414B-850C-DE6CFF1D4ECA}" srcOrd="0" destOrd="0" presId="urn:microsoft.com/office/officeart/2018/2/layout/IconVerticalSolidList"/>
    <dgm:cxn modelId="{FEABF325-0E4A-44AE-96DB-04E789633912}" type="presParOf" srcId="{0ECDD7D8-8656-4603-910B-7E64D6C65282}" destId="{40AF79DE-47CD-419D-9AA1-BD10E2BFB3B0}" srcOrd="1" destOrd="0" presId="urn:microsoft.com/office/officeart/2018/2/layout/IconVerticalSolidList"/>
    <dgm:cxn modelId="{35E908D1-3191-4C5B-A81A-877AF6D8DCB7}" type="presParOf" srcId="{0ECDD7D8-8656-4603-910B-7E64D6C65282}" destId="{6DE16F79-5DF5-4A48-B3F4-202856759C87}" srcOrd="2" destOrd="0" presId="urn:microsoft.com/office/officeart/2018/2/layout/IconVerticalSolidList"/>
    <dgm:cxn modelId="{6D567CC7-4D8E-434E-B22E-08E69B6586B1}" type="presParOf" srcId="{0ECDD7D8-8656-4603-910B-7E64D6C65282}" destId="{F40B156A-2D4E-4313-BC44-A7D0B664B27C}" srcOrd="3" destOrd="0" presId="urn:microsoft.com/office/officeart/2018/2/layout/IconVerticalSolidList"/>
    <dgm:cxn modelId="{769A23E1-5D20-4D50-8755-1D05E2B696E1}" type="presParOf" srcId="{2FB31714-A86A-4C03-B114-2E14E4B6D6AC}" destId="{1C28CD55-9E1E-4C41-BF63-01C9E5DF4445}" srcOrd="3" destOrd="0" presId="urn:microsoft.com/office/officeart/2018/2/layout/IconVerticalSolidList"/>
    <dgm:cxn modelId="{58F24ED0-10FE-4842-9023-2EF83F7524B6}" type="presParOf" srcId="{2FB31714-A86A-4C03-B114-2E14E4B6D6AC}" destId="{0DFB0200-311F-4DBB-ABDF-ED03CADEC119}" srcOrd="4" destOrd="0" presId="urn:microsoft.com/office/officeart/2018/2/layout/IconVerticalSolidList"/>
    <dgm:cxn modelId="{92660783-679B-4780-9257-E94AA5137710}" type="presParOf" srcId="{0DFB0200-311F-4DBB-ABDF-ED03CADEC119}" destId="{88284976-D3A1-4119-A547-4A51C46F3E21}" srcOrd="0" destOrd="0" presId="urn:microsoft.com/office/officeart/2018/2/layout/IconVerticalSolidList"/>
    <dgm:cxn modelId="{68C0FD77-BC09-4AD6-9294-F33F60CDBF8B}" type="presParOf" srcId="{0DFB0200-311F-4DBB-ABDF-ED03CADEC119}" destId="{DE2BE431-9F4C-4113-B1CA-FA7F886090AE}" srcOrd="1" destOrd="0" presId="urn:microsoft.com/office/officeart/2018/2/layout/IconVerticalSolidList"/>
    <dgm:cxn modelId="{92CAA7DC-D105-4240-B325-E4C066D274A5}" type="presParOf" srcId="{0DFB0200-311F-4DBB-ABDF-ED03CADEC119}" destId="{4B552C93-9FA5-47DB-8224-F45567F35FCB}" srcOrd="2" destOrd="0" presId="urn:microsoft.com/office/officeart/2018/2/layout/IconVerticalSolidList"/>
    <dgm:cxn modelId="{2B26607A-F6DD-48F0-930A-A6CFBBA62BED}" type="presParOf" srcId="{0DFB0200-311F-4DBB-ABDF-ED03CADEC119}" destId="{A4515751-79F3-4D49-BCA5-022C530FDA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8FDBE5-504C-4704-94EF-7A5CB5B10F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BD9F9A-5BF8-408E-9158-C50F4F9F4741}">
      <dgm:prSet/>
      <dgm:spPr/>
      <dgm:t>
        <a:bodyPr/>
        <a:lstStyle/>
        <a:p>
          <a:r>
            <a:rPr lang="en-US" dirty="0"/>
            <a:t>Lowest cost product in its class</a:t>
          </a:r>
        </a:p>
      </dgm:t>
    </dgm:pt>
    <dgm:pt modelId="{D56F9703-9A8F-43B2-98FD-C06A5A65C6C2}" type="parTrans" cxnId="{4F0C0EBA-F253-4EA2-8999-7FA2199F2289}">
      <dgm:prSet/>
      <dgm:spPr/>
      <dgm:t>
        <a:bodyPr/>
        <a:lstStyle/>
        <a:p>
          <a:endParaRPr lang="en-US"/>
        </a:p>
      </dgm:t>
    </dgm:pt>
    <dgm:pt modelId="{E91F0330-D693-43DE-9916-D2D7FCA3539E}" type="sibTrans" cxnId="{4F0C0EBA-F253-4EA2-8999-7FA2199F2289}">
      <dgm:prSet/>
      <dgm:spPr/>
      <dgm:t>
        <a:bodyPr/>
        <a:lstStyle/>
        <a:p>
          <a:endParaRPr lang="en-US"/>
        </a:p>
      </dgm:t>
    </dgm:pt>
    <dgm:pt modelId="{BF2B0975-AE4A-48B9-9DF9-E5B1E1A89B63}">
      <dgm:prSet/>
      <dgm:spPr/>
      <dgm:t>
        <a:bodyPr/>
        <a:lstStyle/>
        <a:p>
          <a:r>
            <a:rPr lang="en-US"/>
            <a:t>Yet the product has class leading features</a:t>
          </a:r>
        </a:p>
      </dgm:t>
    </dgm:pt>
    <dgm:pt modelId="{F780715A-E488-44E7-8BDC-2634BCBBA96F}" type="parTrans" cxnId="{24ABC93F-120A-4633-AE53-37138D097AE5}">
      <dgm:prSet/>
      <dgm:spPr/>
      <dgm:t>
        <a:bodyPr/>
        <a:lstStyle/>
        <a:p>
          <a:endParaRPr lang="en-US"/>
        </a:p>
      </dgm:t>
    </dgm:pt>
    <dgm:pt modelId="{C72199C4-9171-4E69-9F8F-1DA47776A3BB}" type="sibTrans" cxnId="{24ABC93F-120A-4633-AE53-37138D097AE5}">
      <dgm:prSet/>
      <dgm:spPr/>
      <dgm:t>
        <a:bodyPr/>
        <a:lstStyle/>
        <a:p>
          <a:endParaRPr lang="en-US"/>
        </a:p>
      </dgm:t>
    </dgm:pt>
    <dgm:pt modelId="{6D3F6F28-77FB-4A08-9567-AFE6F54045C1}">
      <dgm:prSet/>
      <dgm:spPr/>
      <dgm:t>
        <a:bodyPr/>
        <a:lstStyle/>
        <a:p>
          <a:r>
            <a:rPr lang="en-US"/>
            <a:t>Supplied with advanced Onshade software free of charge</a:t>
          </a:r>
        </a:p>
      </dgm:t>
    </dgm:pt>
    <dgm:pt modelId="{234A68B1-F3C7-4B1D-9D7E-3186CD84498E}" type="parTrans" cxnId="{34A7D585-CA49-4207-AE6D-FF84A2A355CB}">
      <dgm:prSet/>
      <dgm:spPr/>
      <dgm:t>
        <a:bodyPr/>
        <a:lstStyle/>
        <a:p>
          <a:endParaRPr lang="en-US"/>
        </a:p>
      </dgm:t>
    </dgm:pt>
    <dgm:pt modelId="{F3C38770-65FB-407E-A633-805BE5D3D1CB}" type="sibTrans" cxnId="{34A7D585-CA49-4207-AE6D-FF84A2A355CB}">
      <dgm:prSet/>
      <dgm:spPr/>
      <dgm:t>
        <a:bodyPr/>
        <a:lstStyle/>
        <a:p>
          <a:endParaRPr lang="en-US"/>
        </a:p>
      </dgm:t>
    </dgm:pt>
    <dgm:pt modelId="{27569DAA-A9A0-4EE3-89E0-60541093B695}">
      <dgm:prSet/>
      <dgm:spPr/>
      <dgm:t>
        <a:bodyPr/>
        <a:lstStyle/>
        <a:p>
          <a:r>
            <a:rPr lang="en-US"/>
            <a:t>We have a worldwide Technical support Network through our trusted local Channel Partners</a:t>
          </a:r>
        </a:p>
      </dgm:t>
    </dgm:pt>
    <dgm:pt modelId="{5E948E72-E0BE-471D-9BAD-96A6A111805A}" type="parTrans" cxnId="{F280200C-CE2D-487B-8756-750AA4DDB675}">
      <dgm:prSet/>
      <dgm:spPr/>
      <dgm:t>
        <a:bodyPr/>
        <a:lstStyle/>
        <a:p>
          <a:endParaRPr lang="en-US"/>
        </a:p>
      </dgm:t>
    </dgm:pt>
    <dgm:pt modelId="{6B43EB0A-2F7C-47F5-86A0-EAAC7B5FF6DC}" type="sibTrans" cxnId="{F280200C-CE2D-487B-8756-750AA4DDB675}">
      <dgm:prSet/>
      <dgm:spPr/>
      <dgm:t>
        <a:bodyPr/>
        <a:lstStyle/>
        <a:p>
          <a:endParaRPr lang="en-US"/>
        </a:p>
      </dgm:t>
    </dgm:pt>
    <dgm:pt modelId="{5B796CCF-2607-4E9D-918A-19997D4BC4B2}">
      <dgm:prSet/>
      <dgm:spPr/>
      <dgm:t>
        <a:bodyPr/>
        <a:lstStyle/>
        <a:p>
          <a:r>
            <a:rPr lang="en-US"/>
            <a:t>We are offering a unique 3 Year Warranty Period</a:t>
          </a:r>
        </a:p>
      </dgm:t>
    </dgm:pt>
    <dgm:pt modelId="{7E06EE5D-FEC6-4CA4-A62E-7078BC5F781A}" type="parTrans" cxnId="{B6EE3932-6EAB-416E-B3D8-29A13ECECF2B}">
      <dgm:prSet/>
      <dgm:spPr/>
      <dgm:t>
        <a:bodyPr/>
        <a:lstStyle/>
        <a:p>
          <a:endParaRPr lang="en-US"/>
        </a:p>
      </dgm:t>
    </dgm:pt>
    <dgm:pt modelId="{ACB7D1BE-6972-4026-B2FE-AC8726E0763F}" type="sibTrans" cxnId="{B6EE3932-6EAB-416E-B3D8-29A13ECECF2B}">
      <dgm:prSet/>
      <dgm:spPr/>
      <dgm:t>
        <a:bodyPr/>
        <a:lstStyle/>
        <a:p>
          <a:endParaRPr lang="en-US"/>
        </a:p>
      </dgm:t>
    </dgm:pt>
    <dgm:pt modelId="{DEF240BD-9064-4931-95D4-8D140151F9AE}" type="pres">
      <dgm:prSet presAssocID="{3D8FDBE5-504C-4704-94EF-7A5CB5B10F19}" presName="linear" presStyleCnt="0">
        <dgm:presLayoutVars>
          <dgm:animLvl val="lvl"/>
          <dgm:resizeHandles val="exact"/>
        </dgm:presLayoutVars>
      </dgm:prSet>
      <dgm:spPr/>
    </dgm:pt>
    <dgm:pt modelId="{B89BB78D-F601-4033-AE6D-3773C86ADA17}" type="pres">
      <dgm:prSet presAssocID="{9ABD9F9A-5BF8-408E-9158-C50F4F9F474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A056032-E489-4AF5-A82A-7FE0E9377519}" type="pres">
      <dgm:prSet presAssocID="{E91F0330-D693-43DE-9916-D2D7FCA3539E}" presName="spacer" presStyleCnt="0"/>
      <dgm:spPr/>
    </dgm:pt>
    <dgm:pt modelId="{84A5FBE1-D64B-4BF8-92E4-2B395102FB50}" type="pres">
      <dgm:prSet presAssocID="{BF2B0975-AE4A-48B9-9DF9-E5B1E1A89B6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882AABD-3512-46D7-A92F-15661D7364EE}" type="pres">
      <dgm:prSet presAssocID="{C72199C4-9171-4E69-9F8F-1DA47776A3BB}" presName="spacer" presStyleCnt="0"/>
      <dgm:spPr/>
    </dgm:pt>
    <dgm:pt modelId="{4FD33914-2829-44E7-87ED-B3C75D38EB85}" type="pres">
      <dgm:prSet presAssocID="{6D3F6F28-77FB-4A08-9567-AFE6F54045C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EC42A00-FE19-47F5-90DA-413A39AF2B5E}" type="pres">
      <dgm:prSet presAssocID="{F3C38770-65FB-407E-A633-805BE5D3D1CB}" presName="spacer" presStyleCnt="0"/>
      <dgm:spPr/>
    </dgm:pt>
    <dgm:pt modelId="{23C240A0-E65D-4FED-A3FA-DD71690D31CA}" type="pres">
      <dgm:prSet presAssocID="{27569DAA-A9A0-4EE3-89E0-60541093B69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B9B409A-876A-423E-9EF6-8435DBD7C38C}" type="pres">
      <dgm:prSet presAssocID="{6B43EB0A-2F7C-47F5-86A0-EAAC7B5FF6DC}" presName="spacer" presStyleCnt="0"/>
      <dgm:spPr/>
    </dgm:pt>
    <dgm:pt modelId="{891A1397-4034-49B0-B20F-D5ED86E6B17F}" type="pres">
      <dgm:prSet presAssocID="{5B796CCF-2607-4E9D-918A-19997D4BC4B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280200C-CE2D-487B-8756-750AA4DDB675}" srcId="{3D8FDBE5-504C-4704-94EF-7A5CB5B10F19}" destId="{27569DAA-A9A0-4EE3-89E0-60541093B695}" srcOrd="3" destOrd="0" parTransId="{5E948E72-E0BE-471D-9BAD-96A6A111805A}" sibTransId="{6B43EB0A-2F7C-47F5-86A0-EAAC7B5FF6DC}"/>
    <dgm:cxn modelId="{B6EE3932-6EAB-416E-B3D8-29A13ECECF2B}" srcId="{3D8FDBE5-504C-4704-94EF-7A5CB5B10F19}" destId="{5B796CCF-2607-4E9D-918A-19997D4BC4B2}" srcOrd="4" destOrd="0" parTransId="{7E06EE5D-FEC6-4CA4-A62E-7078BC5F781A}" sibTransId="{ACB7D1BE-6972-4026-B2FE-AC8726E0763F}"/>
    <dgm:cxn modelId="{24ABC93F-120A-4633-AE53-37138D097AE5}" srcId="{3D8FDBE5-504C-4704-94EF-7A5CB5B10F19}" destId="{BF2B0975-AE4A-48B9-9DF9-E5B1E1A89B63}" srcOrd="1" destOrd="0" parTransId="{F780715A-E488-44E7-8BDC-2634BCBBA96F}" sibTransId="{C72199C4-9171-4E69-9F8F-1DA47776A3BB}"/>
    <dgm:cxn modelId="{946E7143-EBC0-428E-BD5D-7ED11048A87F}" type="presOf" srcId="{BF2B0975-AE4A-48B9-9DF9-E5B1E1A89B63}" destId="{84A5FBE1-D64B-4BF8-92E4-2B395102FB50}" srcOrd="0" destOrd="0" presId="urn:microsoft.com/office/officeart/2005/8/layout/vList2"/>
    <dgm:cxn modelId="{79D79757-A737-45F4-9340-2D68DD01E868}" type="presOf" srcId="{3D8FDBE5-504C-4704-94EF-7A5CB5B10F19}" destId="{DEF240BD-9064-4931-95D4-8D140151F9AE}" srcOrd="0" destOrd="0" presId="urn:microsoft.com/office/officeart/2005/8/layout/vList2"/>
    <dgm:cxn modelId="{34A7D585-CA49-4207-AE6D-FF84A2A355CB}" srcId="{3D8FDBE5-504C-4704-94EF-7A5CB5B10F19}" destId="{6D3F6F28-77FB-4A08-9567-AFE6F54045C1}" srcOrd="2" destOrd="0" parTransId="{234A68B1-F3C7-4B1D-9D7E-3186CD84498E}" sibTransId="{F3C38770-65FB-407E-A633-805BE5D3D1CB}"/>
    <dgm:cxn modelId="{C0C9A888-5C2C-4EEA-A293-F912FFFD5952}" type="presOf" srcId="{5B796CCF-2607-4E9D-918A-19997D4BC4B2}" destId="{891A1397-4034-49B0-B20F-D5ED86E6B17F}" srcOrd="0" destOrd="0" presId="urn:microsoft.com/office/officeart/2005/8/layout/vList2"/>
    <dgm:cxn modelId="{4F0C0EBA-F253-4EA2-8999-7FA2199F2289}" srcId="{3D8FDBE5-504C-4704-94EF-7A5CB5B10F19}" destId="{9ABD9F9A-5BF8-408E-9158-C50F4F9F4741}" srcOrd="0" destOrd="0" parTransId="{D56F9703-9A8F-43B2-98FD-C06A5A65C6C2}" sibTransId="{E91F0330-D693-43DE-9916-D2D7FCA3539E}"/>
    <dgm:cxn modelId="{FB8856D1-68BE-4E60-A593-38B9EADDB45A}" type="presOf" srcId="{27569DAA-A9A0-4EE3-89E0-60541093B695}" destId="{23C240A0-E65D-4FED-A3FA-DD71690D31CA}" srcOrd="0" destOrd="0" presId="urn:microsoft.com/office/officeart/2005/8/layout/vList2"/>
    <dgm:cxn modelId="{FB3671DD-C2F8-4FCA-924E-EF7A600148BE}" type="presOf" srcId="{6D3F6F28-77FB-4A08-9567-AFE6F54045C1}" destId="{4FD33914-2829-44E7-87ED-B3C75D38EB85}" srcOrd="0" destOrd="0" presId="urn:microsoft.com/office/officeart/2005/8/layout/vList2"/>
    <dgm:cxn modelId="{B08099E1-5F4B-483E-BC1C-177BFF311425}" type="presOf" srcId="{9ABD9F9A-5BF8-408E-9158-C50F4F9F4741}" destId="{B89BB78D-F601-4033-AE6D-3773C86ADA17}" srcOrd="0" destOrd="0" presId="urn:microsoft.com/office/officeart/2005/8/layout/vList2"/>
    <dgm:cxn modelId="{A19A8B4F-C7F2-4649-8516-7ADDF79E7D28}" type="presParOf" srcId="{DEF240BD-9064-4931-95D4-8D140151F9AE}" destId="{B89BB78D-F601-4033-AE6D-3773C86ADA17}" srcOrd="0" destOrd="0" presId="urn:microsoft.com/office/officeart/2005/8/layout/vList2"/>
    <dgm:cxn modelId="{990BAB12-670D-4F01-B512-9F02F4B4BB28}" type="presParOf" srcId="{DEF240BD-9064-4931-95D4-8D140151F9AE}" destId="{EA056032-E489-4AF5-A82A-7FE0E9377519}" srcOrd="1" destOrd="0" presId="urn:microsoft.com/office/officeart/2005/8/layout/vList2"/>
    <dgm:cxn modelId="{2D3B38E0-A2C4-4C38-968E-1C2AD2FD191F}" type="presParOf" srcId="{DEF240BD-9064-4931-95D4-8D140151F9AE}" destId="{84A5FBE1-D64B-4BF8-92E4-2B395102FB50}" srcOrd="2" destOrd="0" presId="urn:microsoft.com/office/officeart/2005/8/layout/vList2"/>
    <dgm:cxn modelId="{92C33820-A47E-419B-A0C3-832D23BBC99B}" type="presParOf" srcId="{DEF240BD-9064-4931-95D4-8D140151F9AE}" destId="{A882AABD-3512-46D7-A92F-15661D7364EE}" srcOrd="3" destOrd="0" presId="urn:microsoft.com/office/officeart/2005/8/layout/vList2"/>
    <dgm:cxn modelId="{B47824AD-0412-4593-AD3F-9311D123DD65}" type="presParOf" srcId="{DEF240BD-9064-4931-95D4-8D140151F9AE}" destId="{4FD33914-2829-44E7-87ED-B3C75D38EB85}" srcOrd="4" destOrd="0" presId="urn:microsoft.com/office/officeart/2005/8/layout/vList2"/>
    <dgm:cxn modelId="{D8C88DF1-9C9D-4934-AFF6-96223E6349E5}" type="presParOf" srcId="{DEF240BD-9064-4931-95D4-8D140151F9AE}" destId="{7EC42A00-FE19-47F5-90DA-413A39AF2B5E}" srcOrd="5" destOrd="0" presId="urn:microsoft.com/office/officeart/2005/8/layout/vList2"/>
    <dgm:cxn modelId="{633884CC-ED5B-4947-9887-F4D5E256A43B}" type="presParOf" srcId="{DEF240BD-9064-4931-95D4-8D140151F9AE}" destId="{23C240A0-E65D-4FED-A3FA-DD71690D31CA}" srcOrd="6" destOrd="0" presId="urn:microsoft.com/office/officeart/2005/8/layout/vList2"/>
    <dgm:cxn modelId="{A8F6AB42-943F-4D67-BA49-5BD2AE71748A}" type="presParOf" srcId="{DEF240BD-9064-4931-95D4-8D140151F9AE}" destId="{6B9B409A-876A-423E-9EF6-8435DBD7C38C}" srcOrd="7" destOrd="0" presId="urn:microsoft.com/office/officeart/2005/8/layout/vList2"/>
    <dgm:cxn modelId="{F816B8D0-3C2E-48C4-AD17-573BAD84F71D}" type="presParOf" srcId="{DEF240BD-9064-4931-95D4-8D140151F9AE}" destId="{891A1397-4034-49B0-B20F-D5ED86E6B1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F7A06-AEE3-4BB8-9275-13AE0FC83BD5}">
      <dsp:nvSpPr>
        <dsp:cNvPr id="0" name=""/>
        <dsp:cNvSpPr/>
      </dsp:nvSpPr>
      <dsp:spPr>
        <a:xfrm>
          <a:off x="0" y="3238"/>
          <a:ext cx="6885139" cy="6897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B5C8D-9805-4026-A4E3-CCB4F992E1E2}">
      <dsp:nvSpPr>
        <dsp:cNvPr id="0" name=""/>
        <dsp:cNvSpPr/>
      </dsp:nvSpPr>
      <dsp:spPr>
        <a:xfrm>
          <a:off x="208648" y="158431"/>
          <a:ext cx="379361" cy="3793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7083D-C49A-4B03-8758-25CC0669C34F}">
      <dsp:nvSpPr>
        <dsp:cNvPr id="0" name=""/>
        <dsp:cNvSpPr/>
      </dsp:nvSpPr>
      <dsp:spPr>
        <a:xfrm>
          <a:off x="796658" y="3238"/>
          <a:ext cx="6088480" cy="689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98" tIns="72998" rIns="72998" bIns="7299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Product overview and 'unboxing'</a:t>
          </a:r>
        </a:p>
      </dsp:txBody>
      <dsp:txXfrm>
        <a:off x="796658" y="3238"/>
        <a:ext cx="6088480" cy="689747"/>
      </dsp:txXfrm>
    </dsp:sp>
    <dsp:sp modelId="{C89E6755-5265-4FAC-9392-77D8F3AB7281}">
      <dsp:nvSpPr>
        <dsp:cNvPr id="0" name=""/>
        <dsp:cNvSpPr/>
      </dsp:nvSpPr>
      <dsp:spPr>
        <a:xfrm>
          <a:off x="0" y="865422"/>
          <a:ext cx="6885139" cy="6897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7D9E5-F26E-4300-B043-E97A555958B8}">
      <dsp:nvSpPr>
        <dsp:cNvPr id="0" name=""/>
        <dsp:cNvSpPr/>
      </dsp:nvSpPr>
      <dsp:spPr>
        <a:xfrm>
          <a:off x="208648" y="1020616"/>
          <a:ext cx="379361" cy="3793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FCFED-7D1A-4BC3-9A3B-1CE2ED94F15E}">
      <dsp:nvSpPr>
        <dsp:cNvPr id="0" name=""/>
        <dsp:cNvSpPr/>
      </dsp:nvSpPr>
      <dsp:spPr>
        <a:xfrm>
          <a:off x="796658" y="865422"/>
          <a:ext cx="6088480" cy="689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98" tIns="72998" rIns="72998" bIns="7299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What's in it for you?</a:t>
          </a:r>
        </a:p>
      </dsp:txBody>
      <dsp:txXfrm>
        <a:off x="796658" y="865422"/>
        <a:ext cx="6088480" cy="689747"/>
      </dsp:txXfrm>
    </dsp:sp>
    <dsp:sp modelId="{2EF50054-CCDB-43A3-82D9-8D0E50D84DD2}">
      <dsp:nvSpPr>
        <dsp:cNvPr id="0" name=""/>
        <dsp:cNvSpPr/>
      </dsp:nvSpPr>
      <dsp:spPr>
        <a:xfrm>
          <a:off x="0" y="1727607"/>
          <a:ext cx="6885139" cy="6897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64A47-26FD-441B-B120-AC1BA282D86E}">
      <dsp:nvSpPr>
        <dsp:cNvPr id="0" name=""/>
        <dsp:cNvSpPr/>
      </dsp:nvSpPr>
      <dsp:spPr>
        <a:xfrm>
          <a:off x="208648" y="1882800"/>
          <a:ext cx="379361" cy="3793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29281-E832-42E6-B75D-573BBD36AACA}">
      <dsp:nvSpPr>
        <dsp:cNvPr id="0" name=""/>
        <dsp:cNvSpPr/>
      </dsp:nvSpPr>
      <dsp:spPr>
        <a:xfrm>
          <a:off x="796658" y="1727607"/>
          <a:ext cx="6088480" cy="689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98" tIns="72998" rIns="72998" bIns="7299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Competition Positioning</a:t>
          </a:r>
        </a:p>
      </dsp:txBody>
      <dsp:txXfrm>
        <a:off x="796658" y="1727607"/>
        <a:ext cx="6088480" cy="689747"/>
      </dsp:txXfrm>
    </dsp:sp>
    <dsp:sp modelId="{198D5E79-3874-42F8-B13E-9F72143F6B1F}">
      <dsp:nvSpPr>
        <dsp:cNvPr id="0" name=""/>
        <dsp:cNvSpPr/>
      </dsp:nvSpPr>
      <dsp:spPr>
        <a:xfrm>
          <a:off x="0" y="2589792"/>
          <a:ext cx="6885139" cy="6897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0FB70-D807-435D-8045-354817007F4F}">
      <dsp:nvSpPr>
        <dsp:cNvPr id="0" name=""/>
        <dsp:cNvSpPr/>
      </dsp:nvSpPr>
      <dsp:spPr>
        <a:xfrm>
          <a:off x="208648" y="2744985"/>
          <a:ext cx="379361" cy="3793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9F0AF-4CEE-4791-B374-2FF7B7393DDC}">
      <dsp:nvSpPr>
        <dsp:cNvPr id="0" name=""/>
        <dsp:cNvSpPr/>
      </dsp:nvSpPr>
      <dsp:spPr>
        <a:xfrm>
          <a:off x="796658" y="2589792"/>
          <a:ext cx="6088480" cy="689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98" tIns="72998" rIns="72998" bIns="7299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Value Proposition</a:t>
          </a:r>
        </a:p>
      </dsp:txBody>
      <dsp:txXfrm>
        <a:off x="796658" y="2589792"/>
        <a:ext cx="6088480" cy="689747"/>
      </dsp:txXfrm>
    </dsp:sp>
    <dsp:sp modelId="{E75CD1FB-4D10-4B33-8088-1618BA9FB285}">
      <dsp:nvSpPr>
        <dsp:cNvPr id="0" name=""/>
        <dsp:cNvSpPr/>
      </dsp:nvSpPr>
      <dsp:spPr>
        <a:xfrm>
          <a:off x="0" y="3451976"/>
          <a:ext cx="6885139" cy="6897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D1F42-FF70-43DA-BCEC-FCA4B7EC31D3}">
      <dsp:nvSpPr>
        <dsp:cNvPr id="0" name=""/>
        <dsp:cNvSpPr/>
      </dsp:nvSpPr>
      <dsp:spPr>
        <a:xfrm>
          <a:off x="208648" y="3607170"/>
          <a:ext cx="379361" cy="3793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0625F-F86A-4B39-8C4B-3428B8E66370}">
      <dsp:nvSpPr>
        <dsp:cNvPr id="0" name=""/>
        <dsp:cNvSpPr/>
      </dsp:nvSpPr>
      <dsp:spPr>
        <a:xfrm>
          <a:off x="796658" y="3451976"/>
          <a:ext cx="6088480" cy="689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98" tIns="72998" rIns="72998" bIns="7299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Launch Pack</a:t>
          </a:r>
        </a:p>
      </dsp:txBody>
      <dsp:txXfrm>
        <a:off x="796658" y="3451976"/>
        <a:ext cx="6088480" cy="689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C0EBF-BB94-481E-A65A-7784FFC43C72}">
      <dsp:nvSpPr>
        <dsp:cNvPr id="0" name=""/>
        <dsp:cNvSpPr/>
      </dsp:nvSpPr>
      <dsp:spPr>
        <a:xfrm>
          <a:off x="0" y="544"/>
          <a:ext cx="7023024" cy="12745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598F2-66A8-428A-B33F-92A858F0F8CF}">
      <dsp:nvSpPr>
        <dsp:cNvPr id="0" name=""/>
        <dsp:cNvSpPr/>
      </dsp:nvSpPr>
      <dsp:spPr>
        <a:xfrm>
          <a:off x="385553" y="287320"/>
          <a:ext cx="701006" cy="701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ACF56-8D86-4714-83AC-65E5E62DB70E}">
      <dsp:nvSpPr>
        <dsp:cNvPr id="0" name=""/>
        <dsp:cNvSpPr/>
      </dsp:nvSpPr>
      <dsp:spPr>
        <a:xfrm>
          <a:off x="1472114" y="544"/>
          <a:ext cx="5550909" cy="1274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91" tIns="134891" rIns="134891" bIns="13489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Reflectance market offers a far larger potential that the transmittance</a:t>
          </a:r>
          <a:endParaRPr lang="en-US" sz="2400" kern="1200"/>
        </a:p>
      </dsp:txBody>
      <dsp:txXfrm>
        <a:off x="1472114" y="544"/>
        <a:ext cx="5550909" cy="1274557"/>
      </dsp:txXfrm>
    </dsp:sp>
    <dsp:sp modelId="{0962F191-C04F-4C00-AF37-431A93388926}">
      <dsp:nvSpPr>
        <dsp:cNvPr id="0" name=""/>
        <dsp:cNvSpPr/>
      </dsp:nvSpPr>
      <dsp:spPr>
        <a:xfrm>
          <a:off x="0" y="1593742"/>
          <a:ext cx="7023024" cy="12745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12105-47A7-42CA-ADFD-8B9CA64C9647}">
      <dsp:nvSpPr>
        <dsp:cNvPr id="0" name=""/>
        <dsp:cNvSpPr/>
      </dsp:nvSpPr>
      <dsp:spPr>
        <a:xfrm>
          <a:off x="385553" y="1880517"/>
          <a:ext cx="701006" cy="701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3C599-E29D-4163-BC26-3493B8E7797E}">
      <dsp:nvSpPr>
        <dsp:cNvPr id="0" name=""/>
        <dsp:cNvSpPr/>
      </dsp:nvSpPr>
      <dsp:spPr>
        <a:xfrm>
          <a:off x="1472114" y="1593742"/>
          <a:ext cx="5550909" cy="1274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91" tIns="134891" rIns="134891" bIns="13489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An opportunity to sell product and service to </a:t>
          </a:r>
          <a:r>
            <a:rPr lang="en-GB" sz="2400" u="sng" kern="1200"/>
            <a:t>new</a:t>
          </a:r>
          <a:r>
            <a:rPr lang="en-GB" sz="2400" kern="1200"/>
            <a:t> customers</a:t>
          </a:r>
          <a:endParaRPr lang="en-US" sz="2400" kern="1200"/>
        </a:p>
      </dsp:txBody>
      <dsp:txXfrm>
        <a:off x="1472114" y="1593742"/>
        <a:ext cx="5550909" cy="1274557"/>
      </dsp:txXfrm>
    </dsp:sp>
    <dsp:sp modelId="{8BD6B38A-0F73-4EC3-A5EA-CD2789C9E545}">
      <dsp:nvSpPr>
        <dsp:cNvPr id="0" name=""/>
        <dsp:cNvSpPr/>
      </dsp:nvSpPr>
      <dsp:spPr>
        <a:xfrm>
          <a:off x="0" y="3186939"/>
          <a:ext cx="7023024" cy="12745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F3467-60C5-4237-ACAF-17DD7D28231C}">
      <dsp:nvSpPr>
        <dsp:cNvPr id="0" name=""/>
        <dsp:cNvSpPr/>
      </dsp:nvSpPr>
      <dsp:spPr>
        <a:xfrm>
          <a:off x="385553" y="3473714"/>
          <a:ext cx="701006" cy="701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19B4D-B70B-4B0B-A34E-9F1FDD76C3A1}">
      <dsp:nvSpPr>
        <dsp:cNvPr id="0" name=""/>
        <dsp:cNvSpPr/>
      </dsp:nvSpPr>
      <dsp:spPr>
        <a:xfrm>
          <a:off x="1472114" y="3186939"/>
          <a:ext cx="5550909" cy="1274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91" tIns="134891" rIns="134891" bIns="13489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Simple to sell, market and support a class leading product at a lower price point</a:t>
          </a:r>
          <a:endParaRPr lang="en-US" sz="2400" kern="1200"/>
        </a:p>
      </dsp:txBody>
      <dsp:txXfrm>
        <a:off x="1472114" y="3186939"/>
        <a:ext cx="5550909" cy="1274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B2164-5A36-468B-8B5F-074A0841693F}">
      <dsp:nvSpPr>
        <dsp:cNvPr id="0" name=""/>
        <dsp:cNvSpPr/>
      </dsp:nvSpPr>
      <dsp:spPr>
        <a:xfrm>
          <a:off x="0" y="505"/>
          <a:ext cx="6885139" cy="11839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BE797-E2AC-4560-A339-2CE1066D93F4}">
      <dsp:nvSpPr>
        <dsp:cNvPr id="0" name=""/>
        <dsp:cNvSpPr/>
      </dsp:nvSpPr>
      <dsp:spPr>
        <a:xfrm>
          <a:off x="358155" y="266902"/>
          <a:ext cx="651192" cy="6511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FC122-1CF3-449E-8ED3-017153B0FD2F}">
      <dsp:nvSpPr>
        <dsp:cNvPr id="0" name=""/>
        <dsp:cNvSpPr/>
      </dsp:nvSpPr>
      <dsp:spPr>
        <a:xfrm>
          <a:off x="1367503" y="505"/>
          <a:ext cx="5517635" cy="1183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305" tIns="125305" rIns="125305" bIns="12530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The TR-Series offer unrivalled value for money when packaged with local service provided by our trusted partners</a:t>
          </a:r>
          <a:endParaRPr lang="en-US" sz="2100" kern="1200"/>
        </a:p>
      </dsp:txBody>
      <dsp:txXfrm>
        <a:off x="1367503" y="505"/>
        <a:ext cx="5517635" cy="1183986"/>
      </dsp:txXfrm>
    </dsp:sp>
    <dsp:sp modelId="{ADAE63D7-083F-414B-850C-DE6CFF1D4ECA}">
      <dsp:nvSpPr>
        <dsp:cNvPr id="0" name=""/>
        <dsp:cNvSpPr/>
      </dsp:nvSpPr>
      <dsp:spPr>
        <a:xfrm>
          <a:off x="0" y="1480488"/>
          <a:ext cx="6885139" cy="11839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F79DE-47CD-419D-9AA1-BD10E2BFB3B0}">
      <dsp:nvSpPr>
        <dsp:cNvPr id="0" name=""/>
        <dsp:cNvSpPr/>
      </dsp:nvSpPr>
      <dsp:spPr>
        <a:xfrm>
          <a:off x="92619" y="1567162"/>
          <a:ext cx="1182265" cy="101063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B156A-2D4E-4313-BC44-A7D0B664B27C}">
      <dsp:nvSpPr>
        <dsp:cNvPr id="0" name=""/>
        <dsp:cNvSpPr/>
      </dsp:nvSpPr>
      <dsp:spPr>
        <a:xfrm>
          <a:off x="1367503" y="1480488"/>
          <a:ext cx="5517635" cy="1183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305" tIns="125305" rIns="125305" bIns="12530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The TRA Accessory Stand allows for measurement of not just solids but other materials; gels, pastes, powders</a:t>
          </a:r>
          <a:endParaRPr lang="en-US" sz="2100" kern="1200"/>
        </a:p>
      </dsp:txBody>
      <dsp:txXfrm>
        <a:off x="1367503" y="1480488"/>
        <a:ext cx="5517635" cy="1183986"/>
      </dsp:txXfrm>
    </dsp:sp>
    <dsp:sp modelId="{88284976-D3A1-4119-A547-4A51C46F3E21}">
      <dsp:nvSpPr>
        <dsp:cNvPr id="0" name=""/>
        <dsp:cNvSpPr/>
      </dsp:nvSpPr>
      <dsp:spPr>
        <a:xfrm>
          <a:off x="0" y="2960471"/>
          <a:ext cx="6885139" cy="11839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BE431-9F4C-4113-B1CA-FA7F886090AE}">
      <dsp:nvSpPr>
        <dsp:cNvPr id="0" name=""/>
        <dsp:cNvSpPr/>
      </dsp:nvSpPr>
      <dsp:spPr>
        <a:xfrm>
          <a:off x="358155" y="3226867"/>
          <a:ext cx="651192" cy="65119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15751-79F3-4D49-BCA5-022C530FDA83}">
      <dsp:nvSpPr>
        <dsp:cNvPr id="0" name=""/>
        <dsp:cNvSpPr/>
      </dsp:nvSpPr>
      <dsp:spPr>
        <a:xfrm>
          <a:off x="1367503" y="2960471"/>
          <a:ext cx="5517635" cy="1183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305" tIns="125305" rIns="125305" bIns="12530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We have category leading technical features that offer real value to the customer… </a:t>
          </a:r>
          <a:r>
            <a:rPr lang="en-GB" sz="2100" kern="1200" err="1"/>
            <a:t>Eg</a:t>
          </a:r>
          <a:r>
            <a:rPr lang="en-GB" sz="2100" kern="1200"/>
            <a:t> Free </a:t>
          </a:r>
          <a:r>
            <a:rPr lang="en-GB" sz="2100" kern="1200" err="1"/>
            <a:t>OnShade</a:t>
          </a:r>
          <a:r>
            <a:rPr lang="en-GB" sz="2100" kern="1200"/>
            <a:t> Software</a:t>
          </a:r>
          <a:endParaRPr lang="en-US" sz="2100" kern="1200"/>
        </a:p>
      </dsp:txBody>
      <dsp:txXfrm>
        <a:off x="1367503" y="2960471"/>
        <a:ext cx="5517635" cy="1183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BB78D-F601-4033-AE6D-3773C86ADA17}">
      <dsp:nvSpPr>
        <dsp:cNvPr id="0" name=""/>
        <dsp:cNvSpPr/>
      </dsp:nvSpPr>
      <dsp:spPr>
        <a:xfrm>
          <a:off x="0" y="58021"/>
          <a:ext cx="7653223" cy="852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Lowest cost product in its class</a:t>
          </a:r>
        </a:p>
      </dsp:txBody>
      <dsp:txXfrm>
        <a:off x="41622" y="99643"/>
        <a:ext cx="7569979" cy="769393"/>
      </dsp:txXfrm>
    </dsp:sp>
    <dsp:sp modelId="{84A5FBE1-D64B-4BF8-92E4-2B395102FB50}">
      <dsp:nvSpPr>
        <dsp:cNvPr id="0" name=""/>
        <dsp:cNvSpPr/>
      </dsp:nvSpPr>
      <dsp:spPr>
        <a:xfrm>
          <a:off x="0" y="974018"/>
          <a:ext cx="7653223" cy="852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Yet the product has class leading features</a:t>
          </a:r>
        </a:p>
      </dsp:txBody>
      <dsp:txXfrm>
        <a:off x="41622" y="1015640"/>
        <a:ext cx="7569979" cy="769393"/>
      </dsp:txXfrm>
    </dsp:sp>
    <dsp:sp modelId="{4FD33914-2829-44E7-87ED-B3C75D38EB85}">
      <dsp:nvSpPr>
        <dsp:cNvPr id="0" name=""/>
        <dsp:cNvSpPr/>
      </dsp:nvSpPr>
      <dsp:spPr>
        <a:xfrm>
          <a:off x="0" y="1890016"/>
          <a:ext cx="7653223" cy="852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Supplied with advanced Onshade software free of charge</a:t>
          </a:r>
        </a:p>
      </dsp:txBody>
      <dsp:txXfrm>
        <a:off x="41622" y="1931638"/>
        <a:ext cx="7569979" cy="769393"/>
      </dsp:txXfrm>
    </dsp:sp>
    <dsp:sp modelId="{23C240A0-E65D-4FED-A3FA-DD71690D31CA}">
      <dsp:nvSpPr>
        <dsp:cNvPr id="0" name=""/>
        <dsp:cNvSpPr/>
      </dsp:nvSpPr>
      <dsp:spPr>
        <a:xfrm>
          <a:off x="0" y="2806013"/>
          <a:ext cx="7653223" cy="852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 have a worldwide Technical support Network through our trusted local Channel Partners</a:t>
          </a:r>
        </a:p>
      </dsp:txBody>
      <dsp:txXfrm>
        <a:off x="41622" y="2847635"/>
        <a:ext cx="7569979" cy="769393"/>
      </dsp:txXfrm>
    </dsp:sp>
    <dsp:sp modelId="{891A1397-4034-49B0-B20F-D5ED86E6B17F}">
      <dsp:nvSpPr>
        <dsp:cNvPr id="0" name=""/>
        <dsp:cNvSpPr/>
      </dsp:nvSpPr>
      <dsp:spPr>
        <a:xfrm>
          <a:off x="0" y="3722011"/>
          <a:ext cx="7653223" cy="852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 are offering a unique 3 Year Warranty Period</a:t>
          </a:r>
        </a:p>
      </dsp:txBody>
      <dsp:txXfrm>
        <a:off x="41622" y="3763633"/>
        <a:ext cx="7569979" cy="76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594992-CB3D-4A1D-B549-826B9EE69037}" type="datetimeFigureOut">
              <a:rPr lang="de-DE"/>
              <a:pPr>
                <a:defRPr/>
              </a:pPr>
              <a:t>15.05.2023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E310D50-1E94-4ACB-8CD5-CD2847409452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10D50-1E94-4ACB-8CD5-CD2847409452}" type="slidenum">
              <a:rPr lang="de-DE" altLang="en-US" smtClean="0"/>
              <a:pPr/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6740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f der gleichen Seite des Rechtecks liegende Ecken abrunden 14"/>
          <p:cNvSpPr/>
          <p:nvPr userDrawn="1"/>
        </p:nvSpPr>
        <p:spPr>
          <a:xfrm rot="5400000">
            <a:off x="2860675" y="2311400"/>
            <a:ext cx="473075" cy="6194425"/>
          </a:xfrm>
          <a:prstGeom prst="round2SameRect">
            <a:avLst/>
          </a:prstGeom>
          <a:solidFill>
            <a:srgbClr val="002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482600"/>
            <a:ext cx="103028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2C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580444" y="1336675"/>
            <a:ext cx="7126221" cy="3672647"/>
          </a:xfrm>
          <a:prstGeom prst="roundRect">
            <a:avLst/>
          </a:prstGeom>
          <a:noFill/>
        </p:spPr>
        <p:txBody>
          <a:bodyPr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444" y="5645426"/>
            <a:ext cx="3645600" cy="665726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580444" y="5171599"/>
            <a:ext cx="5208106" cy="47382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 sz="700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06 2015v1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82575" y="6315075"/>
            <a:ext cx="554038" cy="365125"/>
          </a:xfr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58BA9024-192F-4362-8DA4-A80B78C7E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76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18538" y="5935663"/>
            <a:ext cx="52546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r"/>
            <a:fld id="{2B521ECE-4219-4FEE-A0D5-0AB1DFF2CFF6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Auf der gleichen Seite des Rechtecks liegende Ecken abrunden 11"/>
          <p:cNvSpPr/>
          <p:nvPr userDrawn="1"/>
        </p:nvSpPr>
        <p:spPr>
          <a:xfrm rot="5400000">
            <a:off x="2860675" y="-2006600"/>
            <a:ext cx="473075" cy="6194425"/>
          </a:xfrm>
          <a:prstGeom prst="round2SameRect">
            <a:avLst/>
          </a:prstGeom>
          <a:solidFill>
            <a:srgbClr val="002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2C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935" y="1981200"/>
            <a:ext cx="6885139" cy="4144963"/>
          </a:xfrm>
        </p:spPr>
        <p:txBody>
          <a:bodyPr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936" y="1337448"/>
            <a:ext cx="5367133" cy="537322"/>
          </a:xfrm>
        </p:spPr>
        <p:txBody>
          <a:bodyPr anchor="t" anchorCtr="0">
            <a:noAutofit/>
          </a:bodyPr>
          <a:lstStyle>
            <a:lvl1pPr marL="0" indent="0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826936" y="848984"/>
            <a:ext cx="4723074" cy="47382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56600" y="6423025"/>
            <a:ext cx="787400" cy="365125"/>
          </a:xfrm>
        </p:spPr>
        <p:txBody>
          <a:bodyPr/>
          <a:lstStyle>
            <a:lvl1pPr>
              <a:defRPr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06 2015 v1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www.lovibond.com; Matthew Russell</a:t>
            </a:r>
          </a:p>
        </p:txBody>
      </p:sp>
    </p:spTree>
    <p:extLst>
      <p:ext uri="{BB962C8B-B14F-4D97-AF65-F5344CB8AC3E}">
        <p14:creationId xmlns:p14="http://schemas.microsoft.com/office/powerpoint/2010/main" val="423844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 der gleichen Seite des Rechtecks liegende Ecken abrunden 13"/>
          <p:cNvSpPr/>
          <p:nvPr userDrawn="1"/>
        </p:nvSpPr>
        <p:spPr>
          <a:xfrm rot="5400000">
            <a:off x="2860675" y="-2006600"/>
            <a:ext cx="473075" cy="6194425"/>
          </a:xfrm>
          <a:prstGeom prst="round2SameRect">
            <a:avLst/>
          </a:prstGeom>
          <a:solidFill>
            <a:srgbClr val="002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8538" y="5935663"/>
            <a:ext cx="52546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r"/>
            <a:fld id="{97FB26B3-637D-4638-809E-D7D3FB59EDD7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09" y="1985963"/>
            <a:ext cx="3344692" cy="4140200"/>
          </a:xfrm>
        </p:spPr>
        <p:txBody>
          <a:bodyPr>
            <a:no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>
                <a:latin typeface="Arial" pitchFamily="34" charset="0"/>
                <a:cs typeface="Arial" pitchFamily="34" charset="0"/>
              </a:defRPr>
            </a:lvl6pPr>
            <a:lvl7pPr>
              <a:defRPr sz="1800">
                <a:latin typeface="Arial" pitchFamily="34" charset="0"/>
                <a:cs typeface="Arial" pitchFamily="34" charset="0"/>
              </a:defRPr>
            </a:lvl7pPr>
            <a:lvl8pPr>
              <a:defRPr sz="1800">
                <a:latin typeface="Arial" pitchFamily="34" charset="0"/>
                <a:cs typeface="Arial" pitchFamily="34" charset="0"/>
              </a:defRPr>
            </a:lvl8pPr>
            <a:lvl9pPr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0123" y="1985963"/>
            <a:ext cx="3344692" cy="4140200"/>
          </a:xfrm>
        </p:spPr>
        <p:txBody>
          <a:bodyPr>
            <a:no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>
                <a:latin typeface="Arial" pitchFamily="34" charset="0"/>
                <a:cs typeface="Arial" pitchFamily="34" charset="0"/>
              </a:defRPr>
            </a:lvl6pPr>
            <a:lvl7pPr>
              <a:defRPr sz="1800">
                <a:latin typeface="Arial" pitchFamily="34" charset="0"/>
                <a:cs typeface="Arial" pitchFamily="34" charset="0"/>
              </a:defRPr>
            </a:lvl7pPr>
            <a:lvl8pPr>
              <a:defRPr sz="1800">
                <a:latin typeface="Arial" pitchFamily="34" charset="0"/>
                <a:cs typeface="Arial" pitchFamily="34" charset="0"/>
              </a:defRPr>
            </a:lvl8pPr>
            <a:lvl9pPr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826936" y="1337448"/>
            <a:ext cx="5367133" cy="537322"/>
          </a:xfrm>
        </p:spPr>
        <p:txBody>
          <a:bodyPr anchor="t" anchorCtr="0">
            <a:noAutofit/>
          </a:bodyPr>
          <a:lstStyle>
            <a:lvl1pPr marL="0" indent="0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826936" y="848984"/>
            <a:ext cx="4722964" cy="47382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>
          <a:xfrm>
            <a:off x="8356600" y="6423025"/>
            <a:ext cx="787400" cy="365125"/>
          </a:xfrm>
        </p:spPr>
        <p:txBody>
          <a:bodyPr/>
          <a:lstStyle>
            <a:lvl1pPr>
              <a:defRPr dirty="0" err="1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mmyyyy 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9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 der gleichen Seite des Rechtecks liegende Ecken abrunden 14"/>
          <p:cNvSpPr/>
          <p:nvPr userDrawn="1"/>
        </p:nvSpPr>
        <p:spPr>
          <a:xfrm rot="5400000">
            <a:off x="2860675" y="-2006600"/>
            <a:ext cx="473075" cy="6194425"/>
          </a:xfrm>
          <a:prstGeom prst="round2SameRect">
            <a:avLst/>
          </a:prstGeom>
          <a:solidFill>
            <a:srgbClr val="002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8538" y="5935663"/>
            <a:ext cx="52546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r"/>
            <a:fld id="{4471F556-3955-4CF0-A96B-AB90917D95BD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936" y="1985963"/>
            <a:ext cx="6885138" cy="1846567"/>
          </a:xfrm>
          <a:prstGeom prst="roundRect">
            <a:avLst/>
          </a:prstGeom>
        </p:spPr>
        <p:txBody>
          <a:bodyPr>
            <a:no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>
                <a:latin typeface="Arial" pitchFamily="34" charset="0"/>
                <a:cs typeface="Arial" pitchFamily="34" charset="0"/>
              </a:defRPr>
            </a:lvl6pPr>
            <a:lvl7pPr>
              <a:defRPr sz="1800">
                <a:latin typeface="Arial" pitchFamily="34" charset="0"/>
                <a:cs typeface="Arial" pitchFamily="34" charset="0"/>
              </a:defRPr>
            </a:lvl7pPr>
            <a:lvl8pPr>
              <a:defRPr sz="1800">
                <a:latin typeface="Arial" pitchFamily="34" charset="0"/>
                <a:cs typeface="Arial" pitchFamily="34" charset="0"/>
              </a:defRPr>
            </a:lvl8pPr>
            <a:lvl9pPr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484536" y="3832530"/>
            <a:ext cx="3227538" cy="2298396"/>
          </a:xfrm>
          <a:prstGeom prst="roundRect">
            <a:avLst/>
          </a:prstGeom>
        </p:spPr>
        <p:txBody>
          <a:bodyPr>
            <a:no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 sz="1800">
                <a:latin typeface="Arial" pitchFamily="34" charset="0"/>
                <a:cs typeface="Arial" pitchFamily="34" charset="0"/>
              </a:defRPr>
            </a:lvl6pPr>
            <a:lvl7pPr>
              <a:buNone/>
              <a:defRPr sz="1800">
                <a:latin typeface="Arial" pitchFamily="34" charset="0"/>
                <a:cs typeface="Arial" pitchFamily="34" charset="0"/>
              </a:defRPr>
            </a:lvl7pPr>
            <a:lvl8pPr>
              <a:defRPr sz="1800">
                <a:latin typeface="Arial" pitchFamily="34" charset="0"/>
                <a:cs typeface="Arial" pitchFamily="34" charset="0"/>
              </a:defRPr>
            </a:lvl8pPr>
            <a:lvl9pPr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levSixth</a:t>
            </a:r>
            <a:r>
              <a:rPr lang="en-US"/>
              <a:t>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936" y="1337448"/>
            <a:ext cx="5367133" cy="537322"/>
          </a:xfrm>
        </p:spPr>
        <p:txBody>
          <a:bodyPr anchor="t" anchorCtr="0">
            <a:noAutofit/>
          </a:bodyPr>
          <a:lstStyle>
            <a:lvl1pPr marL="0" indent="0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826936" y="848984"/>
            <a:ext cx="4722964" cy="47382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8356600" y="6423025"/>
            <a:ext cx="787400" cy="365125"/>
          </a:xfrm>
        </p:spPr>
        <p:txBody>
          <a:bodyPr/>
          <a:lstStyle>
            <a:lvl1pPr>
              <a:defRPr dirty="0" err="1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mmyyyy 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9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f der gleichen Seite des Rechtecks liegende Ecken abrunden 14"/>
          <p:cNvSpPr/>
          <p:nvPr userDrawn="1"/>
        </p:nvSpPr>
        <p:spPr>
          <a:xfrm rot="5400000">
            <a:off x="2860675" y="-2006600"/>
            <a:ext cx="473075" cy="6194425"/>
          </a:xfrm>
          <a:prstGeom prst="round2SameRect">
            <a:avLst/>
          </a:prstGeom>
          <a:solidFill>
            <a:srgbClr val="002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6" y="1985963"/>
            <a:ext cx="3286788" cy="1965960"/>
          </a:xfrm>
        </p:spPr>
        <p:txBody>
          <a:bodyPr>
            <a:no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>
                <a:latin typeface="Arial" pitchFamily="34" charset="0"/>
                <a:cs typeface="Arial" pitchFamily="34" charset="0"/>
              </a:defRPr>
            </a:lvl6pPr>
            <a:lvl7pPr>
              <a:defRPr sz="1800">
                <a:latin typeface="Arial" pitchFamily="34" charset="0"/>
                <a:cs typeface="Arial" pitchFamily="34" charset="0"/>
              </a:defRPr>
            </a:lvl7pPr>
            <a:lvl8pPr>
              <a:defRPr sz="1800">
                <a:latin typeface="Arial" pitchFamily="34" charset="0"/>
                <a:cs typeface="Arial" pitchFamily="34" charset="0"/>
              </a:defRPr>
            </a:lvl8pPr>
            <a:lvl9pPr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826935" y="1985963"/>
            <a:ext cx="2958371" cy="4140200"/>
          </a:xfrm>
        </p:spPr>
        <p:txBody>
          <a:bodyPr>
            <a:no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>
                <a:latin typeface="Arial" pitchFamily="34" charset="0"/>
                <a:cs typeface="Arial" pitchFamily="34" charset="0"/>
              </a:defRPr>
            </a:lvl6pPr>
            <a:lvl7pPr>
              <a:defRPr sz="1800">
                <a:latin typeface="Arial" pitchFamily="34" charset="0"/>
                <a:cs typeface="Arial" pitchFamily="34" charset="0"/>
              </a:defRPr>
            </a:lvl7pPr>
            <a:lvl8pPr>
              <a:defRPr sz="1800">
                <a:latin typeface="Arial" pitchFamily="34" charset="0"/>
                <a:cs typeface="Arial" pitchFamily="34" charset="0"/>
              </a:defRPr>
            </a:lvl8pPr>
            <a:lvl9pPr>
              <a:buNone/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</a:t>
            </a:r>
            <a:r>
              <a:rPr lang="en-US" err="1"/>
              <a:t>levelNinth</a:t>
            </a:r>
            <a:r>
              <a:rPr lang="en-US"/>
              <a:t>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6" y="4169664"/>
            <a:ext cx="3286788" cy="1965960"/>
          </a:xfrm>
        </p:spPr>
        <p:txBody>
          <a:bodyPr>
            <a:no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>
                <a:latin typeface="Arial" pitchFamily="34" charset="0"/>
                <a:cs typeface="Arial" pitchFamily="34" charset="0"/>
              </a:defRPr>
            </a:lvl6pPr>
            <a:lvl7pPr>
              <a:defRPr sz="1800">
                <a:latin typeface="Arial" pitchFamily="34" charset="0"/>
                <a:cs typeface="Arial" pitchFamily="34" charset="0"/>
              </a:defRPr>
            </a:lvl7pPr>
            <a:lvl8pPr>
              <a:defRPr sz="1800">
                <a:latin typeface="Arial" pitchFamily="34" charset="0"/>
                <a:cs typeface="Arial" pitchFamily="34" charset="0"/>
              </a:defRPr>
            </a:lvl8pPr>
            <a:lvl9pPr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936" y="1337448"/>
            <a:ext cx="5367133" cy="537322"/>
          </a:xfrm>
        </p:spPr>
        <p:txBody>
          <a:bodyPr anchor="t" anchorCtr="0">
            <a:noAutofit/>
          </a:bodyPr>
          <a:lstStyle>
            <a:lvl1pPr marL="0" indent="0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826936" y="848984"/>
            <a:ext cx="4722964" cy="47382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>
          <a:xfrm>
            <a:off x="8356600" y="6430963"/>
            <a:ext cx="787400" cy="365125"/>
          </a:xfrm>
        </p:spPr>
        <p:txBody>
          <a:bodyPr/>
          <a:lstStyle>
            <a:lvl1pPr>
              <a:defRPr dirty="0" err="1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mmyyyy 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1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89388" y="3370263"/>
            <a:ext cx="220662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/>
              <a:t>www.lovibond.com; </a:t>
            </a:r>
            <a:r>
              <a:rPr lang="en-US" sz="800"/>
              <a:t>Matthew Russell</a:t>
            </a:r>
            <a:endParaRPr lang="en-US" sz="700"/>
          </a:p>
        </p:txBody>
      </p:sp>
      <p:sp>
        <p:nvSpPr>
          <p:cNvPr id="9" name="Auf der gleichen Seite des Rechtecks liegende Ecken abrunden 18"/>
          <p:cNvSpPr/>
          <p:nvPr userDrawn="1"/>
        </p:nvSpPr>
        <p:spPr>
          <a:xfrm rot="5400000" flipH="1" flipV="1">
            <a:off x="6315869" y="1167606"/>
            <a:ext cx="439738" cy="5216525"/>
          </a:xfrm>
          <a:prstGeom prst="round2SameRect">
            <a:avLst/>
          </a:prstGeom>
          <a:solidFill>
            <a:srgbClr val="002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8538" y="5935663"/>
            <a:ext cx="52546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r"/>
            <a:fld id="{1EE4D59D-5E1C-4385-900C-6B80D44B634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087" y="487362"/>
            <a:ext cx="2436066" cy="1754906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2750" y="3995737"/>
            <a:ext cx="3497263" cy="214788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210678" y="3555395"/>
            <a:ext cx="4535758" cy="44034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827087" y="2453522"/>
            <a:ext cx="2436066" cy="1754906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2"/>
          </p:nvPr>
        </p:nvSpPr>
        <p:spPr>
          <a:xfrm>
            <a:off x="827087" y="4390045"/>
            <a:ext cx="2436066" cy="1754906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8356600" y="6423025"/>
            <a:ext cx="787400" cy="365125"/>
          </a:xfrm>
        </p:spPr>
        <p:txBody>
          <a:bodyPr/>
          <a:lstStyle>
            <a:lvl1pPr>
              <a:defRPr dirty="0" err="1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mmyyyy 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9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025" y="4632325"/>
            <a:ext cx="220663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6" name="Auf der gleichen Seite des Rechtecks liegende Ecken abrunden 14"/>
          <p:cNvSpPr/>
          <p:nvPr userDrawn="1"/>
        </p:nvSpPr>
        <p:spPr>
          <a:xfrm rot="5400000">
            <a:off x="2864644" y="2307431"/>
            <a:ext cx="473075" cy="6202363"/>
          </a:xfrm>
          <a:prstGeom prst="round2SameRect">
            <a:avLst/>
          </a:prstGeom>
          <a:solidFill>
            <a:srgbClr val="002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8538" y="5935663"/>
            <a:ext cx="52546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r"/>
            <a:fld id="{83A66D5D-5254-4D10-AEBA-8BAB446F6940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475081"/>
            <a:ext cx="6824809" cy="4187952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4" name="Subtitle 2"/>
          <p:cNvSpPr>
            <a:spLocks noGrp="1"/>
          </p:cNvSpPr>
          <p:nvPr>
            <p:ph type="subTitle" idx="12"/>
          </p:nvPr>
        </p:nvSpPr>
        <p:spPr>
          <a:xfrm>
            <a:off x="282858" y="5645426"/>
            <a:ext cx="5020662" cy="665726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82575" y="5171599"/>
            <a:ext cx="4400743" cy="47382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>
          <a:xfrm>
            <a:off x="8356600" y="6423025"/>
            <a:ext cx="787400" cy="365125"/>
          </a:xfrm>
        </p:spPr>
        <p:txBody>
          <a:bodyPr/>
          <a:lstStyle>
            <a:lvl1pPr>
              <a:defRPr dirty="0" err="1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mmyyyy 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8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4587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981200"/>
            <a:ext cx="7556500" cy="4144963"/>
          </a:xfrm>
          <a:prstGeom prst="round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mmyyyy 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400" y="2519363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573EC1C-5D1E-4303-8E91-45B9EB18735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46" name="Grafik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482600"/>
            <a:ext cx="103028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2C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spcBef>
          <a:spcPts val="2000"/>
        </a:spcBef>
        <a:spcAft>
          <a:spcPct val="0"/>
        </a:spcAft>
        <a:buClr>
          <a:srgbClr val="002C52"/>
        </a:buClr>
        <a:buSzPct val="75000"/>
        <a:buFont typeface="Arial" panose="020B0604020202020204" pitchFamily="34" charset="0"/>
        <a:buChar char="•"/>
        <a:defRPr sz="2000" kern="1200">
          <a:solidFill>
            <a:srgbClr val="002C52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rtl="0" fontAlgn="base">
        <a:spcBef>
          <a:spcPts val="600"/>
        </a:spcBef>
        <a:spcAft>
          <a:spcPct val="0"/>
        </a:spcAft>
        <a:buClr>
          <a:srgbClr val="002C52"/>
        </a:buClr>
        <a:buSzPct val="75000"/>
        <a:buFont typeface="Arial" panose="020B0604020202020204" pitchFamily="34" charset="0"/>
        <a:buChar char="•"/>
        <a:defRPr kern="1200">
          <a:solidFill>
            <a:srgbClr val="002C52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rtl="0" fontAlgn="base">
        <a:spcBef>
          <a:spcPts val="600"/>
        </a:spcBef>
        <a:spcAft>
          <a:spcPct val="0"/>
        </a:spcAft>
        <a:buClr>
          <a:srgbClr val="002C52"/>
        </a:buClr>
        <a:buSzPct val="75000"/>
        <a:buFont typeface="Arial" panose="020B0604020202020204" pitchFamily="34" charset="0"/>
        <a:buChar char="•"/>
        <a:defRPr kern="1200">
          <a:solidFill>
            <a:srgbClr val="002C52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rtl="0" fontAlgn="base">
        <a:spcBef>
          <a:spcPts val="600"/>
        </a:spcBef>
        <a:spcAft>
          <a:spcPct val="0"/>
        </a:spcAft>
        <a:buClr>
          <a:srgbClr val="002C52"/>
        </a:buClr>
        <a:buSzPct val="75000"/>
        <a:buFont typeface="Arial" panose="020B0604020202020204" pitchFamily="34" charset="0"/>
        <a:buChar char="•"/>
        <a:defRPr kern="1200">
          <a:solidFill>
            <a:srgbClr val="002C52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rtl="0" fontAlgn="base">
        <a:spcBef>
          <a:spcPts val="600"/>
        </a:spcBef>
        <a:spcAft>
          <a:spcPct val="0"/>
        </a:spcAft>
        <a:buClr>
          <a:srgbClr val="002C52"/>
        </a:buClr>
        <a:buSzPct val="75000"/>
        <a:buFont typeface="Arial" panose="020B0604020202020204" pitchFamily="34" charset="0"/>
        <a:buChar char="•"/>
        <a:defRPr kern="1200">
          <a:solidFill>
            <a:srgbClr val="002C52"/>
          </a:solidFill>
          <a:latin typeface="Arial" pitchFamily="34" charset="0"/>
          <a:ea typeface="+mn-ea"/>
          <a:cs typeface="Arial" pitchFamily="34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rgbClr val="002C52"/>
        </a:buClr>
        <a:buSzPct val="75000"/>
        <a:buFont typeface="Arial" pitchFamily="34" charset="0"/>
        <a:buChar char="•"/>
        <a:defRPr lang="en-US" sz="1800" kern="1200" dirty="0" smtClean="0">
          <a:solidFill>
            <a:srgbClr val="002C52"/>
          </a:solidFill>
          <a:latin typeface="Arial" pitchFamily="34" charset="0"/>
          <a:ea typeface="+mn-ea"/>
          <a:cs typeface="Arial" pitchFamily="34" charset="0"/>
        </a:defRPr>
      </a:lvl6pPr>
      <a:lvl7pPr marL="1603375" indent="-228600" algn="l" defTabSz="914400" rtl="0" eaLnBrk="1" latinLnBrk="0" hangingPunct="1">
        <a:spcBef>
          <a:spcPct val="20000"/>
        </a:spcBef>
        <a:buClr>
          <a:srgbClr val="002C52"/>
        </a:buClr>
        <a:buSzPct val="75000"/>
        <a:buFont typeface="Arial" pitchFamily="34" charset="0"/>
        <a:buChar char="•"/>
        <a:defRPr lang="en-US" sz="1800" kern="1200" baseline="0" dirty="0" smtClean="0">
          <a:solidFill>
            <a:srgbClr val="002C52"/>
          </a:solidFill>
          <a:latin typeface="Arial" pitchFamily="34" charset="0"/>
          <a:ea typeface="+mn-ea"/>
          <a:cs typeface="Arial" pitchFamily="34" charset="0"/>
        </a:defRPr>
      </a:lvl7pPr>
      <a:lvl8pPr marL="1830388" indent="-228600" algn="l" defTabSz="914400" rtl="0" eaLnBrk="1" latinLnBrk="0" hangingPunct="1">
        <a:spcBef>
          <a:spcPct val="20000"/>
        </a:spcBef>
        <a:buClr>
          <a:srgbClr val="002C52"/>
        </a:buClr>
        <a:buSzPct val="75000"/>
        <a:buFont typeface="Arial" pitchFamily="34" charset="0"/>
        <a:buChar char="•"/>
        <a:defRPr lang="en-US" sz="1800" kern="1200" baseline="0" dirty="0" smtClean="0">
          <a:solidFill>
            <a:srgbClr val="002C52"/>
          </a:solidFill>
          <a:latin typeface="Arial" pitchFamily="34" charset="0"/>
          <a:ea typeface="+mn-ea"/>
          <a:cs typeface="Arial" pitchFamily="34" charset="0"/>
        </a:defRPr>
      </a:lvl8pPr>
      <a:lvl9pPr marL="2057400" indent="-228600" algn="l" defTabSz="914400" rtl="0" eaLnBrk="1" latinLnBrk="0" hangingPunct="1">
        <a:spcBef>
          <a:spcPct val="20000"/>
        </a:spcBef>
        <a:buClr>
          <a:srgbClr val="002C52"/>
        </a:buClr>
        <a:buSzPct val="75000"/>
        <a:buFont typeface="Arial" pitchFamily="34" charset="0"/>
        <a:buChar char="•"/>
        <a:defRPr lang="en-US" sz="1800" kern="1200" baseline="0" dirty="0">
          <a:solidFill>
            <a:srgbClr val="002C52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17/06/relationships/model3d" Target="../media/model3d2.glb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Arial"/>
                <a:cs typeface="Arial"/>
              </a:rPr>
              <a:t>TR-Series Product Launch</a:t>
            </a:r>
            <a:endParaRPr lang="en-GB" alt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B4E7E8B-6131-1038-BCB0-07EB132F7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10" y="1152544"/>
            <a:ext cx="6003782" cy="3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2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62469" name="Title 5"/>
          <p:cNvSpPr>
            <a:spLocks noGrp="1"/>
          </p:cNvSpPr>
          <p:nvPr>
            <p:ph type="title"/>
          </p:nvPr>
        </p:nvSpPr>
        <p:spPr bwMode="auto">
          <a:xfrm>
            <a:off x="827088" y="849313"/>
            <a:ext cx="5367337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Circumferential Illumination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Red Cuboid">
                <a:extLst>
                  <a:ext uri="{FF2B5EF4-FFF2-40B4-BE49-F238E27FC236}">
                    <a16:creationId xmlns:a16="http://schemas.microsoft.com/office/drawing/2014/main" id="{2E4E04B1-1417-4E76-9D11-1E27A7E6703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206295" y="4064206"/>
              <a:ext cx="3915999" cy="194448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915999" cy="1944481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352410" ay="4246343" az="5349601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0639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Red Cuboid">
                <a:extLst>
                  <a:ext uri="{FF2B5EF4-FFF2-40B4-BE49-F238E27FC236}">
                    <a16:creationId xmlns:a16="http://schemas.microsoft.com/office/drawing/2014/main" id="{2E4E04B1-1417-4E76-9D11-1E27A7E670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6295" y="4064206"/>
                <a:ext cx="3915999" cy="1944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7" name="3D Model 76" descr="Light Gray Cone">
                <a:extLst>
                  <a:ext uri="{FF2B5EF4-FFF2-40B4-BE49-F238E27FC236}">
                    <a16:creationId xmlns:a16="http://schemas.microsoft.com/office/drawing/2014/main" id="{661EFD3D-3DFF-2491-6539-55495CD3CAB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0800000">
              <a:off x="2694778" y="2091347"/>
              <a:ext cx="2939028" cy="3034143"/>
            </p:xfrm>
            <a:graphic>
              <a:graphicData uri="http://schemas.microsoft.com/office/drawing/2017/model3d">
                <am3d:model3d r:embed="rId4">
                  <am3d:spPr>
                    <a:xfrm rot="10800000">
                      <a:off x="0" y="0"/>
                      <a:ext cx="2939028" cy="30341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-1680211" ay="-953455" az="49707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67010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7" name="3D Model 76" descr="Light Gray Cone">
                <a:extLst>
                  <a:ext uri="{FF2B5EF4-FFF2-40B4-BE49-F238E27FC236}">
                    <a16:creationId xmlns:a16="http://schemas.microsoft.com/office/drawing/2014/main" id="{661EFD3D-3DFF-2491-6539-55495CD3CA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>
                <a:off x="2694778" y="2091347"/>
                <a:ext cx="2939028" cy="3034143"/>
              </a:xfrm>
              <a:prstGeom prst="rect">
                <a:avLst/>
              </a:prstGeom>
              <a:noFill/>
              <a:ln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730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64517" name="Title 5"/>
          <p:cNvSpPr>
            <a:spLocks noGrp="1"/>
          </p:cNvSpPr>
          <p:nvPr>
            <p:ph type="title"/>
          </p:nvPr>
        </p:nvSpPr>
        <p:spPr bwMode="auto">
          <a:xfrm>
            <a:off x="827088" y="849313"/>
            <a:ext cx="4722812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0°/45° (or 45°/0°) </a:t>
            </a:r>
            <a:r>
              <a:rPr lang="en-US" err="1"/>
              <a:t>Spectro</a:t>
            </a:r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77" y="1721866"/>
            <a:ext cx="7835106" cy="43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8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89259-FFBC-2AFD-5419-4AA0C86D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5E3E2-795C-65D6-95C8-361AA8D5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F3DCB1-3600-4956-DF6C-25E7C5F06F7E}"/>
              </a:ext>
            </a:extLst>
          </p:cNvPr>
          <p:cNvSpPr/>
          <p:nvPr/>
        </p:nvSpPr>
        <p:spPr>
          <a:xfrm>
            <a:off x="2220686" y="1650501"/>
            <a:ext cx="5213137" cy="4955086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5CCB7F2-75CC-FB71-343B-CE5E4150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213137" cy="473828"/>
          </a:xfrm>
        </p:spPr>
        <p:txBody>
          <a:bodyPr/>
          <a:lstStyle/>
          <a:p>
            <a:r>
              <a:rPr lang="en-GB"/>
              <a:t>Markets for 0°/45° </a:t>
            </a:r>
            <a:r>
              <a:rPr lang="en-GB" err="1"/>
              <a:t>Spectros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0EA04C-8FC7-37F2-19B4-580B4541AE97}"/>
              </a:ext>
            </a:extLst>
          </p:cNvPr>
          <p:cNvSpPr txBox="1"/>
          <p:nvPr/>
        </p:nvSpPr>
        <p:spPr>
          <a:xfrm>
            <a:off x="3433503" y="3067099"/>
            <a:ext cx="3273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Consumer Packaged Goods </a:t>
            </a:r>
          </a:p>
          <a:p>
            <a:r>
              <a:rPr lang="en-US"/>
              <a:t>Consumer Electronics </a:t>
            </a:r>
          </a:p>
          <a:p>
            <a:r>
              <a:rPr lang="en-US"/>
              <a:t>Plastics</a:t>
            </a:r>
          </a:p>
          <a:p>
            <a:r>
              <a:rPr lang="en-US"/>
              <a:t>Ceramics</a:t>
            </a:r>
          </a:p>
          <a:p>
            <a:r>
              <a:rPr lang="en-US"/>
              <a:t>Print and Packaging </a:t>
            </a:r>
          </a:p>
          <a:p>
            <a:r>
              <a:rPr lang="en-US"/>
              <a:t>Automotive</a:t>
            </a:r>
          </a:p>
        </p:txBody>
      </p:sp>
    </p:spTree>
    <p:extLst>
      <p:ext uri="{BB962C8B-B14F-4D97-AF65-F5344CB8AC3E}">
        <p14:creationId xmlns:p14="http://schemas.microsoft.com/office/powerpoint/2010/main" val="32684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7EE01BD-00E8-D9DA-3361-2D290A20B75F}"/>
              </a:ext>
            </a:extLst>
          </p:cNvPr>
          <p:cNvSpPr/>
          <p:nvPr/>
        </p:nvSpPr>
        <p:spPr>
          <a:xfrm>
            <a:off x="3504190" y="1559122"/>
            <a:ext cx="5213137" cy="4955086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0AD815-FD37-C7F6-5FE9-F883BF59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389307" cy="473828"/>
          </a:xfrm>
        </p:spPr>
        <p:txBody>
          <a:bodyPr/>
          <a:lstStyle/>
          <a:p>
            <a:r>
              <a:rPr lang="en-GB"/>
              <a:t>Which instrument?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89259-FFBC-2AFD-5419-4AA0C86D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5E3E2-795C-65D6-95C8-361AA8D5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765BEE-E72E-4BB6-A918-0DAEC67B4E4C}"/>
              </a:ext>
            </a:extLst>
          </p:cNvPr>
          <p:cNvSpPr/>
          <p:nvPr/>
        </p:nvSpPr>
        <p:spPr>
          <a:xfrm>
            <a:off x="772065" y="1559122"/>
            <a:ext cx="5213137" cy="4955086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9E924-2058-5D7A-805C-FF79D44613D9}"/>
              </a:ext>
            </a:extLst>
          </p:cNvPr>
          <p:cNvSpPr txBox="1"/>
          <p:nvPr/>
        </p:nvSpPr>
        <p:spPr>
          <a:xfrm>
            <a:off x="1012689" y="3084795"/>
            <a:ext cx="3273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Paint and Coatings</a:t>
            </a:r>
          </a:p>
          <a:p>
            <a:r>
              <a:rPr lang="en-US" sz="1400"/>
              <a:t>Food Colour Measurement </a:t>
            </a:r>
          </a:p>
          <a:p>
            <a:r>
              <a:rPr lang="en-US" sz="1400"/>
              <a:t>Building Materials </a:t>
            </a:r>
          </a:p>
          <a:p>
            <a:r>
              <a:rPr lang="en-US" sz="1400"/>
              <a:t>Durable Goods</a:t>
            </a:r>
          </a:p>
          <a:p>
            <a:r>
              <a:rPr lang="en-US" sz="1400"/>
              <a:t>White Goods </a:t>
            </a:r>
          </a:p>
          <a:p>
            <a:r>
              <a:rPr lang="en-US" sz="1400"/>
              <a:t>Life Sciences </a:t>
            </a:r>
          </a:p>
          <a:p>
            <a:r>
              <a:rPr lang="en-US" sz="1400"/>
              <a:t>Cosmetic Manufacturers </a:t>
            </a:r>
          </a:p>
          <a:p>
            <a:r>
              <a:rPr lang="en-US" sz="1400"/>
              <a:t>Textiles</a:t>
            </a:r>
            <a:endParaRPr lang="en-GB" sz="1400" b="1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A689C-6510-EC25-CD6B-92B3A26E1070}"/>
              </a:ext>
            </a:extLst>
          </p:cNvPr>
          <p:cNvSpPr txBox="1"/>
          <p:nvPr/>
        </p:nvSpPr>
        <p:spPr>
          <a:xfrm>
            <a:off x="3087013" y="3283322"/>
            <a:ext cx="32739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Consumer Packaged Goods </a:t>
            </a:r>
          </a:p>
          <a:p>
            <a:pPr algn="ctr"/>
            <a:r>
              <a:rPr lang="en-US" sz="1400"/>
              <a:t>Consumer Electronics </a:t>
            </a:r>
          </a:p>
          <a:p>
            <a:pPr algn="ctr"/>
            <a:r>
              <a:rPr lang="en-US" sz="1400"/>
              <a:t>Plastics</a:t>
            </a:r>
          </a:p>
          <a:p>
            <a:pPr algn="ctr"/>
            <a:r>
              <a:rPr lang="en-US" sz="1400"/>
              <a:t>Ceramics</a:t>
            </a:r>
          </a:p>
          <a:p>
            <a:pPr algn="ctr"/>
            <a:r>
              <a:rPr lang="en-US" sz="1400"/>
              <a:t>Automotive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838D7-10FC-9F1F-BB36-E550F60455DA}"/>
              </a:ext>
            </a:extLst>
          </p:cNvPr>
          <p:cNvSpPr txBox="1"/>
          <p:nvPr/>
        </p:nvSpPr>
        <p:spPr>
          <a:xfrm>
            <a:off x="6360990" y="3683533"/>
            <a:ext cx="3273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Print and Packaging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35DF0-EE48-E16C-0534-FBCC733FE31F}"/>
              </a:ext>
            </a:extLst>
          </p:cNvPr>
          <p:cNvSpPr txBox="1"/>
          <p:nvPr/>
        </p:nvSpPr>
        <p:spPr>
          <a:xfrm>
            <a:off x="2752613" y="1757139"/>
            <a:ext cx="1068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Sphere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C285F7-D7A7-4439-908D-79A5D9AFFB9E}"/>
              </a:ext>
            </a:extLst>
          </p:cNvPr>
          <p:cNvSpPr txBox="1"/>
          <p:nvPr/>
        </p:nvSpPr>
        <p:spPr>
          <a:xfrm>
            <a:off x="5748453" y="1757139"/>
            <a:ext cx="1068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0°/45°</a:t>
            </a:r>
          </a:p>
        </p:txBody>
      </p:sp>
    </p:spTree>
    <p:extLst>
      <p:ext uri="{BB962C8B-B14F-4D97-AF65-F5344CB8AC3E}">
        <p14:creationId xmlns:p14="http://schemas.microsoft.com/office/powerpoint/2010/main" val="7794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4B9EE-7C5B-E4EE-AF24-8E14CCD4CA64}"/>
              </a:ext>
            </a:extLst>
          </p:cNvPr>
          <p:cNvCxnSpPr>
            <a:cxnSpLocks/>
          </p:cNvCxnSpPr>
          <p:nvPr/>
        </p:nvCxnSpPr>
        <p:spPr>
          <a:xfrm>
            <a:off x="4572000" y="310393"/>
            <a:ext cx="0" cy="5989826"/>
          </a:xfrm>
          <a:prstGeom prst="line">
            <a:avLst/>
          </a:prstGeom>
          <a:ln>
            <a:solidFill>
              <a:schemeClr val="tx2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AF7133-E9EA-B3FC-6EBD-32917B9255AF}"/>
              </a:ext>
            </a:extLst>
          </p:cNvPr>
          <p:cNvCxnSpPr>
            <a:cxnSpLocks/>
          </p:cNvCxnSpPr>
          <p:nvPr/>
        </p:nvCxnSpPr>
        <p:spPr>
          <a:xfrm flipV="1">
            <a:off x="597998" y="3420353"/>
            <a:ext cx="8336277" cy="17294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C443409A-1D69-3F94-B5C4-10ACB6DE0169}"/>
              </a:ext>
            </a:extLst>
          </p:cNvPr>
          <p:cNvSpPr/>
          <p:nvPr/>
        </p:nvSpPr>
        <p:spPr>
          <a:xfrm>
            <a:off x="3412150" y="601436"/>
            <a:ext cx="2443365" cy="18675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</a:rPr>
              <a:t>Web based Training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Mid Spec Handheld Instrumentation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(Colour &amp; Gloss)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Accessories 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(Liquids, gels &amp; powders)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Simple QC Software</a:t>
            </a: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10236C80-8F11-AE57-B09A-57DB14A44B25}"/>
              </a:ext>
            </a:extLst>
          </p:cNvPr>
          <p:cNvSpPr/>
          <p:nvPr/>
        </p:nvSpPr>
        <p:spPr>
          <a:xfrm>
            <a:off x="801583" y="601436"/>
            <a:ext cx="2409808" cy="14287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</a:rPr>
              <a:t>Web based Training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Basic Instrumentation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(Colour)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Accessories 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(Liquids, gels &amp; powders)</a:t>
            </a: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93F42049-9614-7221-0289-CF4B8B791FB0}"/>
              </a:ext>
            </a:extLst>
          </p:cNvPr>
          <p:cNvSpPr/>
          <p:nvPr/>
        </p:nvSpPr>
        <p:spPr>
          <a:xfrm>
            <a:off x="6030202" y="601436"/>
            <a:ext cx="2511053" cy="18675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</a:rPr>
              <a:t>Onsite Training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High Spec Handheld Instrumentation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(Colour &amp; Gloss)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Accessories 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(Liquids, gels &amp; powders)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Advanced QC Software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EE810-7928-A77E-7999-A248D45F41BF}"/>
              </a:ext>
            </a:extLst>
          </p:cNvPr>
          <p:cNvSpPr txBox="1"/>
          <p:nvPr/>
        </p:nvSpPr>
        <p:spPr>
          <a:xfrm>
            <a:off x="1310140" y="637163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Novice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42532F-99E5-1BDC-EBC9-440536FFC96E}"/>
              </a:ext>
            </a:extLst>
          </p:cNvPr>
          <p:cNvSpPr txBox="1"/>
          <p:nvPr/>
        </p:nvSpPr>
        <p:spPr>
          <a:xfrm>
            <a:off x="3793582" y="637879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Competent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ECED9-2984-A1E0-04F4-14D9C8972C41}"/>
              </a:ext>
            </a:extLst>
          </p:cNvPr>
          <p:cNvSpPr txBox="1"/>
          <p:nvPr/>
        </p:nvSpPr>
        <p:spPr>
          <a:xfrm>
            <a:off x="6741243" y="637163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Advanced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CBCBBF-4F00-7516-2603-6E239D6FDD39}"/>
              </a:ext>
            </a:extLst>
          </p:cNvPr>
          <p:cNvSpPr txBox="1"/>
          <p:nvPr/>
        </p:nvSpPr>
        <p:spPr>
          <a:xfrm rot="16200000">
            <a:off x="-389210" y="4914826"/>
            <a:ext cx="140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Subjective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E6091E-E08D-04B4-5D34-0091A43A52D5}"/>
              </a:ext>
            </a:extLst>
          </p:cNvPr>
          <p:cNvSpPr txBox="1"/>
          <p:nvPr/>
        </p:nvSpPr>
        <p:spPr>
          <a:xfrm rot="16200000">
            <a:off x="-527778" y="1444165"/>
            <a:ext cx="162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Objective</a:t>
            </a:r>
          </a:p>
        </p:txBody>
      </p:sp>
      <p:sp>
        <p:nvSpPr>
          <p:cNvPr id="24" name="Rounded Rectangle 19">
            <a:extLst>
              <a:ext uri="{FF2B5EF4-FFF2-40B4-BE49-F238E27FC236}">
                <a16:creationId xmlns:a16="http://schemas.microsoft.com/office/drawing/2014/main" id="{8118A9E6-BBAC-ED30-5A56-96B26E02690E}"/>
              </a:ext>
            </a:extLst>
          </p:cNvPr>
          <p:cNvSpPr/>
          <p:nvPr/>
        </p:nvSpPr>
        <p:spPr>
          <a:xfrm>
            <a:off x="762881" y="4258074"/>
            <a:ext cx="2336222" cy="16970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Uncontrolled Lighting</a:t>
            </a: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Internal Physical Colour Standards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600DED17-950F-D820-B36F-71D9370B0821}"/>
              </a:ext>
            </a:extLst>
          </p:cNvPr>
          <p:cNvSpPr/>
          <p:nvPr/>
        </p:nvSpPr>
        <p:spPr>
          <a:xfrm>
            <a:off x="3264655" y="3725093"/>
            <a:ext cx="2284270" cy="15114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Controlled Lighting</a:t>
            </a: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External Physical Colour Standards</a:t>
            </a:r>
          </a:p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(RAL, NCS, Pantone and Munsell)</a:t>
            </a:r>
          </a:p>
        </p:txBody>
      </p:sp>
      <p:sp>
        <p:nvSpPr>
          <p:cNvPr id="26" name="Rounded Rectangle 23">
            <a:extLst>
              <a:ext uri="{FF2B5EF4-FFF2-40B4-BE49-F238E27FC236}">
                <a16:creationId xmlns:a16="http://schemas.microsoft.com/office/drawing/2014/main" id="{0D649207-CEE3-8EE2-0DA6-A6835F4B11FA}"/>
              </a:ext>
            </a:extLst>
          </p:cNvPr>
          <p:cNvSpPr/>
          <p:nvPr/>
        </p:nvSpPr>
        <p:spPr>
          <a:xfrm>
            <a:off x="6044898" y="3599771"/>
            <a:ext cx="2539553" cy="4961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Digital Colour Standards</a:t>
            </a:r>
          </a:p>
        </p:txBody>
      </p:sp>
      <p:sp>
        <p:nvSpPr>
          <p:cNvPr id="27" name="Rounded Rectangle 23">
            <a:extLst>
              <a:ext uri="{FF2B5EF4-FFF2-40B4-BE49-F238E27FC236}">
                <a16:creationId xmlns:a16="http://schemas.microsoft.com/office/drawing/2014/main" id="{A5E1E7C2-BDEB-38C9-238A-0989928CBFAD}"/>
              </a:ext>
            </a:extLst>
          </p:cNvPr>
          <p:cNvSpPr/>
          <p:nvPr/>
        </p:nvSpPr>
        <p:spPr>
          <a:xfrm>
            <a:off x="6030190" y="2541377"/>
            <a:ext cx="2511065" cy="8065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Benchtop Instruments</a:t>
            </a: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Networked QC Software</a:t>
            </a: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Formulation/Correction</a:t>
            </a:r>
          </a:p>
          <a:p>
            <a:pPr algn="ctr"/>
            <a:endParaRPr lang="en-GB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4B9EE-7C5B-E4EE-AF24-8E14CCD4CA64}"/>
              </a:ext>
            </a:extLst>
          </p:cNvPr>
          <p:cNvCxnSpPr>
            <a:cxnSpLocks/>
          </p:cNvCxnSpPr>
          <p:nvPr/>
        </p:nvCxnSpPr>
        <p:spPr>
          <a:xfrm>
            <a:off x="4572000" y="310393"/>
            <a:ext cx="0" cy="5989826"/>
          </a:xfrm>
          <a:prstGeom prst="line">
            <a:avLst/>
          </a:prstGeom>
          <a:ln>
            <a:solidFill>
              <a:schemeClr val="tx2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AF7133-E9EA-B3FC-6EBD-32917B9255AF}"/>
              </a:ext>
            </a:extLst>
          </p:cNvPr>
          <p:cNvCxnSpPr>
            <a:cxnSpLocks/>
          </p:cNvCxnSpPr>
          <p:nvPr/>
        </p:nvCxnSpPr>
        <p:spPr>
          <a:xfrm flipV="1">
            <a:off x="597998" y="3420353"/>
            <a:ext cx="8336277" cy="17294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C443409A-1D69-3F94-B5C4-10ACB6DE0169}"/>
              </a:ext>
            </a:extLst>
          </p:cNvPr>
          <p:cNvSpPr/>
          <p:nvPr/>
        </p:nvSpPr>
        <p:spPr>
          <a:xfrm>
            <a:off x="3412150" y="601436"/>
            <a:ext cx="2463071" cy="1867506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</a:rPr>
              <a:t>Web based Training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Mid Spec Handheld Instrumentation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(Colour &amp; Gloss)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Accessories 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(Liquids, gels &amp; powders)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Simple QC Software</a:t>
            </a: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10236C80-8F11-AE57-B09A-57DB14A44B25}"/>
              </a:ext>
            </a:extLst>
          </p:cNvPr>
          <p:cNvSpPr/>
          <p:nvPr/>
        </p:nvSpPr>
        <p:spPr>
          <a:xfrm>
            <a:off x="801583" y="601436"/>
            <a:ext cx="2463072" cy="14287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Web based Training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Basic Instrumentation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(Colour)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Accessories 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(Liquids, gels &amp; powders)</a:t>
            </a: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93F42049-9614-7221-0289-CF4B8B791FB0}"/>
              </a:ext>
            </a:extLst>
          </p:cNvPr>
          <p:cNvSpPr/>
          <p:nvPr/>
        </p:nvSpPr>
        <p:spPr>
          <a:xfrm>
            <a:off x="6030202" y="601436"/>
            <a:ext cx="2511053" cy="1867506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</a:rPr>
              <a:t>Onsite Training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High Spec Handheld Instrumentation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(Colour &amp; Gloss)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Accessories 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(Liquids, gels &amp; powders)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Advanced QC Software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EE810-7928-A77E-7999-A248D45F41BF}"/>
              </a:ext>
            </a:extLst>
          </p:cNvPr>
          <p:cNvSpPr txBox="1"/>
          <p:nvPr/>
        </p:nvSpPr>
        <p:spPr>
          <a:xfrm>
            <a:off x="1310140" y="637163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Novice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42532F-99E5-1BDC-EBC9-440536FFC96E}"/>
              </a:ext>
            </a:extLst>
          </p:cNvPr>
          <p:cNvSpPr txBox="1"/>
          <p:nvPr/>
        </p:nvSpPr>
        <p:spPr>
          <a:xfrm>
            <a:off x="3793582" y="637879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Competent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ECED9-2984-A1E0-04F4-14D9C8972C41}"/>
              </a:ext>
            </a:extLst>
          </p:cNvPr>
          <p:cNvSpPr txBox="1"/>
          <p:nvPr/>
        </p:nvSpPr>
        <p:spPr>
          <a:xfrm>
            <a:off x="6741243" y="637163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Advanced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CBCBBF-4F00-7516-2603-6E239D6FDD39}"/>
              </a:ext>
            </a:extLst>
          </p:cNvPr>
          <p:cNvSpPr txBox="1"/>
          <p:nvPr/>
        </p:nvSpPr>
        <p:spPr>
          <a:xfrm rot="16200000">
            <a:off x="-389210" y="4914826"/>
            <a:ext cx="140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Subjective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E6091E-E08D-04B4-5D34-0091A43A52D5}"/>
              </a:ext>
            </a:extLst>
          </p:cNvPr>
          <p:cNvSpPr txBox="1"/>
          <p:nvPr/>
        </p:nvSpPr>
        <p:spPr>
          <a:xfrm rot="16200000">
            <a:off x="-527778" y="1444165"/>
            <a:ext cx="162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Objective</a:t>
            </a:r>
          </a:p>
        </p:txBody>
      </p:sp>
      <p:sp>
        <p:nvSpPr>
          <p:cNvPr id="24" name="Rounded Rectangle 19">
            <a:extLst>
              <a:ext uri="{FF2B5EF4-FFF2-40B4-BE49-F238E27FC236}">
                <a16:creationId xmlns:a16="http://schemas.microsoft.com/office/drawing/2014/main" id="{8118A9E6-BBAC-ED30-5A56-96B26E02690E}"/>
              </a:ext>
            </a:extLst>
          </p:cNvPr>
          <p:cNvSpPr/>
          <p:nvPr/>
        </p:nvSpPr>
        <p:spPr>
          <a:xfrm>
            <a:off x="762881" y="4258074"/>
            <a:ext cx="2336222" cy="1697038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Uncontrolled Lighting</a:t>
            </a: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Internal Physical Colour Standards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600DED17-950F-D820-B36F-71D9370B0821}"/>
              </a:ext>
            </a:extLst>
          </p:cNvPr>
          <p:cNvSpPr/>
          <p:nvPr/>
        </p:nvSpPr>
        <p:spPr>
          <a:xfrm>
            <a:off x="3264655" y="3725093"/>
            <a:ext cx="2284270" cy="1511470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Controlled Lighting</a:t>
            </a: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External Physical Colour Standards</a:t>
            </a:r>
          </a:p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(RAL, NCS, Pantone and Munsell)</a:t>
            </a:r>
          </a:p>
        </p:txBody>
      </p:sp>
      <p:sp>
        <p:nvSpPr>
          <p:cNvPr id="26" name="Rounded Rectangle 23">
            <a:extLst>
              <a:ext uri="{FF2B5EF4-FFF2-40B4-BE49-F238E27FC236}">
                <a16:creationId xmlns:a16="http://schemas.microsoft.com/office/drawing/2014/main" id="{0D649207-CEE3-8EE2-0DA6-A6835F4B11FA}"/>
              </a:ext>
            </a:extLst>
          </p:cNvPr>
          <p:cNvSpPr/>
          <p:nvPr/>
        </p:nvSpPr>
        <p:spPr>
          <a:xfrm>
            <a:off x="6044898" y="3599771"/>
            <a:ext cx="2539553" cy="496179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Digital Colour Standards</a:t>
            </a:r>
          </a:p>
        </p:txBody>
      </p:sp>
      <p:sp>
        <p:nvSpPr>
          <p:cNvPr id="27" name="Rounded Rectangle 23">
            <a:extLst>
              <a:ext uri="{FF2B5EF4-FFF2-40B4-BE49-F238E27FC236}">
                <a16:creationId xmlns:a16="http://schemas.microsoft.com/office/drawing/2014/main" id="{A5E1E7C2-BDEB-38C9-238A-0989928CBFAD}"/>
              </a:ext>
            </a:extLst>
          </p:cNvPr>
          <p:cNvSpPr/>
          <p:nvPr/>
        </p:nvSpPr>
        <p:spPr>
          <a:xfrm>
            <a:off x="6030190" y="2541377"/>
            <a:ext cx="2511065" cy="806540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Benchtop Instruments</a:t>
            </a: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Networked QC Software</a:t>
            </a: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Formulation/Correction</a:t>
            </a:r>
          </a:p>
          <a:p>
            <a:pPr algn="ctr"/>
            <a:endParaRPr lang="en-GB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0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997F0-02CA-A561-62B8-78EAF40F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367133" cy="473828"/>
          </a:xfrm>
        </p:spPr>
        <p:txBody>
          <a:bodyPr/>
          <a:lstStyle/>
          <a:p>
            <a:r>
              <a:rPr lang="en-GB" dirty="0"/>
              <a:t>Novice- Web based Training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B5B87-6FC0-EA0E-335E-EEE7EBFE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01 2022 v1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F65C6-3523-1713-B827-F5912931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614C28-8B23-BB9E-2019-5FD6F52F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682" y="1697305"/>
            <a:ext cx="6526635" cy="36533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9C148-8FAF-BC70-16EA-3E2ADC6D9E11}"/>
              </a:ext>
            </a:extLst>
          </p:cNvPr>
          <p:cNvSpPr txBox="1"/>
          <p:nvPr/>
        </p:nvSpPr>
        <p:spPr>
          <a:xfrm>
            <a:off x="3124102" y="5625405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lovibond.talentlms.com</a:t>
            </a:r>
          </a:p>
        </p:txBody>
      </p:sp>
    </p:spTree>
    <p:extLst>
      <p:ext uri="{BB962C8B-B14F-4D97-AF65-F5344CB8AC3E}">
        <p14:creationId xmlns:p14="http://schemas.microsoft.com/office/powerpoint/2010/main" val="34955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997F0-02CA-A561-62B8-78EAF40F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367133" cy="473828"/>
          </a:xfrm>
        </p:spPr>
        <p:txBody>
          <a:bodyPr/>
          <a:lstStyle/>
          <a:p>
            <a:r>
              <a:rPr lang="en-GB" dirty="0"/>
              <a:t>Novice- Web Training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B5B87-6FC0-EA0E-335E-EEE7EBFE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01 2022 v1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F65C6-3523-1713-B827-F5912931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5AD0F-D330-4E68-2733-155C9915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77" y="2099580"/>
            <a:ext cx="8345065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16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997F0-02CA-A561-62B8-78EAF40F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367133" cy="473828"/>
          </a:xfrm>
        </p:spPr>
        <p:txBody>
          <a:bodyPr/>
          <a:lstStyle/>
          <a:p>
            <a:r>
              <a:rPr lang="en-GB" dirty="0"/>
              <a:t>Novice- Basic Instrumentation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B5B87-6FC0-EA0E-335E-EEE7EBFE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01 2022 v1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F65C6-3523-1713-B827-F5912931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pic>
        <p:nvPicPr>
          <p:cNvPr id="2" name="Picture 1" descr="_DSC0064.jpg">
            <a:extLst>
              <a:ext uri="{FF2B5EF4-FFF2-40B4-BE49-F238E27FC236}">
                <a16:creationId xmlns:a16="http://schemas.microsoft.com/office/drawing/2014/main" id="{2C0BB61A-DD0C-FADF-F403-1C37506B8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32" y="1934281"/>
            <a:ext cx="5452236" cy="362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2074-0348-EDE1-4526-D1D289523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936" y="1337448"/>
            <a:ext cx="6882547" cy="537322"/>
          </a:xfrm>
        </p:spPr>
        <p:txBody>
          <a:bodyPr/>
          <a:lstStyle/>
          <a:p>
            <a:r>
              <a:rPr lang="en-GB" dirty="0"/>
              <a:t>LC 100, Lovibond </a:t>
            </a:r>
            <a:r>
              <a:rPr lang="en-GB" dirty="0" err="1"/>
              <a:t>Spectrocolorimeter</a:t>
            </a:r>
            <a:r>
              <a:rPr lang="en-GB" dirty="0"/>
              <a:t> (401100)</a:t>
            </a:r>
          </a:p>
        </p:txBody>
      </p:sp>
    </p:spTree>
    <p:extLst>
      <p:ext uri="{BB962C8B-B14F-4D97-AF65-F5344CB8AC3E}">
        <p14:creationId xmlns:p14="http://schemas.microsoft.com/office/powerpoint/2010/main" val="12035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B7F4B-680D-C621-B6B4-68FCF7685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936" y="1337448"/>
            <a:ext cx="7159383" cy="537322"/>
          </a:xfrm>
        </p:spPr>
        <p:txBody>
          <a:bodyPr/>
          <a:lstStyle/>
          <a:p>
            <a:r>
              <a:rPr lang="en-GB" dirty="0"/>
              <a:t>LC100/SV100 Integrated Package (401120)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F5D2B-1635-1180-BEB7-3AA57386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06 2015 v1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3E34A-491D-FB14-5A08-16719FE5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07F05FB-E5E0-BBB9-1991-A51A627E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367133" cy="473828"/>
          </a:xfrm>
        </p:spPr>
        <p:txBody>
          <a:bodyPr/>
          <a:lstStyle/>
          <a:p>
            <a:r>
              <a:rPr lang="en-GB" dirty="0"/>
              <a:t>Novice- Accessories</a:t>
            </a:r>
          </a:p>
        </p:txBody>
      </p:sp>
      <p:pic>
        <p:nvPicPr>
          <p:cNvPr id="9" name="Picture 8" descr="_DSC0035.jpg">
            <a:extLst>
              <a:ext uri="{FF2B5EF4-FFF2-40B4-BE49-F238E27FC236}">
                <a16:creationId xmlns:a16="http://schemas.microsoft.com/office/drawing/2014/main" id="{69E6B267-4C42-CB00-DFAC-2E52FC6B0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4364797"/>
            <a:ext cx="284003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_DSC0041.jpg">
            <a:extLst>
              <a:ext uri="{FF2B5EF4-FFF2-40B4-BE49-F238E27FC236}">
                <a16:creationId xmlns:a16="http://schemas.microsoft.com/office/drawing/2014/main" id="{B04B0E31-8946-24F6-D340-C466DF70E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2043872"/>
            <a:ext cx="279241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_DSC0046.jpg">
            <a:extLst>
              <a:ext uri="{FF2B5EF4-FFF2-40B4-BE49-F238E27FC236}">
                <a16:creationId xmlns:a16="http://schemas.microsoft.com/office/drawing/2014/main" id="{483A65F2-2FBB-A42D-5ED3-03D3474EB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043872"/>
            <a:ext cx="2792412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_DSC0052.jpg">
            <a:extLst>
              <a:ext uri="{FF2B5EF4-FFF2-40B4-BE49-F238E27FC236}">
                <a16:creationId xmlns:a16="http://schemas.microsoft.com/office/drawing/2014/main" id="{1121D201-A5EF-6F7F-39AE-080291DADB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043872"/>
            <a:ext cx="27940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_DSC0064.jpg">
            <a:extLst>
              <a:ext uri="{FF2B5EF4-FFF2-40B4-BE49-F238E27FC236}">
                <a16:creationId xmlns:a16="http://schemas.microsoft.com/office/drawing/2014/main" id="{0E8BA48E-1E3F-AFA7-C2CF-4C9E1E81D5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4388610"/>
            <a:ext cx="280352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07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CEFE4-1470-B0FB-F9D8-C40C0433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6" y="848984"/>
            <a:ext cx="4723074" cy="4738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latin typeface="Arial"/>
                <a:cs typeface="Arial"/>
              </a:rPr>
              <a:t>What we will cover </a:t>
            </a:r>
            <a:endParaRPr lang="en-US" sz="26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66110-E2BA-E2C9-E7D3-1FA3ADB7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56600" y="6423025"/>
            <a:ext cx="78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06 2015 v1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64EE5-833D-6096-F574-8A674456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www.lovibond.com; Matthew Russell</a:t>
            </a:r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ABB9B639-DAE0-96E7-E85D-51067A921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060772"/>
              </p:ext>
            </p:extLst>
          </p:nvPr>
        </p:nvGraphicFramePr>
        <p:xfrm>
          <a:off x="826935" y="1981200"/>
          <a:ext cx="6885139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2246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4B9EE-7C5B-E4EE-AF24-8E14CCD4CA64}"/>
              </a:ext>
            </a:extLst>
          </p:cNvPr>
          <p:cNvCxnSpPr>
            <a:cxnSpLocks/>
          </p:cNvCxnSpPr>
          <p:nvPr/>
        </p:nvCxnSpPr>
        <p:spPr>
          <a:xfrm>
            <a:off x="4572000" y="310393"/>
            <a:ext cx="0" cy="5989826"/>
          </a:xfrm>
          <a:prstGeom prst="line">
            <a:avLst/>
          </a:prstGeom>
          <a:ln>
            <a:solidFill>
              <a:schemeClr val="tx2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AF7133-E9EA-B3FC-6EBD-32917B9255AF}"/>
              </a:ext>
            </a:extLst>
          </p:cNvPr>
          <p:cNvCxnSpPr>
            <a:cxnSpLocks/>
          </p:cNvCxnSpPr>
          <p:nvPr/>
        </p:nvCxnSpPr>
        <p:spPr>
          <a:xfrm flipV="1">
            <a:off x="597998" y="3420353"/>
            <a:ext cx="8336277" cy="17294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C443409A-1D69-3F94-B5C4-10ACB6DE0169}"/>
              </a:ext>
            </a:extLst>
          </p:cNvPr>
          <p:cNvSpPr/>
          <p:nvPr/>
        </p:nvSpPr>
        <p:spPr>
          <a:xfrm>
            <a:off x="3412150" y="601436"/>
            <a:ext cx="2511051" cy="18675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Web based Training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Mid Spec Handheld Instrumentation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(Colour &amp; Gloss)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Accessories 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(Liquids, gels &amp; powders)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Simple QC Software</a:t>
            </a: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10236C80-8F11-AE57-B09A-57DB14A44B25}"/>
              </a:ext>
            </a:extLst>
          </p:cNvPr>
          <p:cNvSpPr/>
          <p:nvPr/>
        </p:nvSpPr>
        <p:spPr>
          <a:xfrm>
            <a:off x="801583" y="601436"/>
            <a:ext cx="2402324" cy="1428700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</a:rPr>
              <a:t>Web based Training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Basic Instrumentation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(Colour)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Accessories 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(Liquids, gels &amp; powders)</a:t>
            </a: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93F42049-9614-7221-0289-CF4B8B791FB0}"/>
              </a:ext>
            </a:extLst>
          </p:cNvPr>
          <p:cNvSpPr/>
          <p:nvPr/>
        </p:nvSpPr>
        <p:spPr>
          <a:xfrm>
            <a:off x="6030202" y="601436"/>
            <a:ext cx="2511053" cy="1867506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</a:rPr>
              <a:t>Onsite Training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High Spec Handheld Instrumentation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(Colour &amp; Gloss)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Accessories 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(Liquids, gels &amp; powders)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Advanced QC Software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EE810-7928-A77E-7999-A248D45F41BF}"/>
              </a:ext>
            </a:extLst>
          </p:cNvPr>
          <p:cNvSpPr txBox="1"/>
          <p:nvPr/>
        </p:nvSpPr>
        <p:spPr>
          <a:xfrm>
            <a:off x="1310140" y="637163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Novice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42532F-99E5-1BDC-EBC9-440536FFC96E}"/>
              </a:ext>
            </a:extLst>
          </p:cNvPr>
          <p:cNvSpPr txBox="1"/>
          <p:nvPr/>
        </p:nvSpPr>
        <p:spPr>
          <a:xfrm>
            <a:off x="3793582" y="637879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Competent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ECED9-2984-A1E0-04F4-14D9C8972C41}"/>
              </a:ext>
            </a:extLst>
          </p:cNvPr>
          <p:cNvSpPr txBox="1"/>
          <p:nvPr/>
        </p:nvSpPr>
        <p:spPr>
          <a:xfrm>
            <a:off x="6741243" y="637163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Advanced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CBCBBF-4F00-7516-2603-6E239D6FDD39}"/>
              </a:ext>
            </a:extLst>
          </p:cNvPr>
          <p:cNvSpPr txBox="1"/>
          <p:nvPr/>
        </p:nvSpPr>
        <p:spPr>
          <a:xfrm rot="16200000">
            <a:off x="-389210" y="4914826"/>
            <a:ext cx="140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Subjective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E6091E-E08D-04B4-5D34-0091A43A52D5}"/>
              </a:ext>
            </a:extLst>
          </p:cNvPr>
          <p:cNvSpPr txBox="1"/>
          <p:nvPr/>
        </p:nvSpPr>
        <p:spPr>
          <a:xfrm rot="16200000">
            <a:off x="-527778" y="1444165"/>
            <a:ext cx="162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Objective</a:t>
            </a:r>
          </a:p>
        </p:txBody>
      </p:sp>
      <p:sp>
        <p:nvSpPr>
          <p:cNvPr id="24" name="Rounded Rectangle 19">
            <a:extLst>
              <a:ext uri="{FF2B5EF4-FFF2-40B4-BE49-F238E27FC236}">
                <a16:creationId xmlns:a16="http://schemas.microsoft.com/office/drawing/2014/main" id="{8118A9E6-BBAC-ED30-5A56-96B26E02690E}"/>
              </a:ext>
            </a:extLst>
          </p:cNvPr>
          <p:cNvSpPr/>
          <p:nvPr/>
        </p:nvSpPr>
        <p:spPr>
          <a:xfrm>
            <a:off x="762881" y="4258074"/>
            <a:ext cx="2336222" cy="1697038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Uncontrolled Lighting</a:t>
            </a: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Internal Physical Colour Standards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600DED17-950F-D820-B36F-71D9370B0821}"/>
              </a:ext>
            </a:extLst>
          </p:cNvPr>
          <p:cNvSpPr/>
          <p:nvPr/>
        </p:nvSpPr>
        <p:spPr>
          <a:xfrm>
            <a:off x="3264655" y="3725093"/>
            <a:ext cx="2284270" cy="1511470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Controlled Lighting</a:t>
            </a: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External Physical Colour Standards</a:t>
            </a:r>
          </a:p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(RAL, NCS, Pantone and Munsell)</a:t>
            </a:r>
          </a:p>
        </p:txBody>
      </p:sp>
      <p:sp>
        <p:nvSpPr>
          <p:cNvPr id="26" name="Rounded Rectangle 23">
            <a:extLst>
              <a:ext uri="{FF2B5EF4-FFF2-40B4-BE49-F238E27FC236}">
                <a16:creationId xmlns:a16="http://schemas.microsoft.com/office/drawing/2014/main" id="{0D649207-CEE3-8EE2-0DA6-A6835F4B11FA}"/>
              </a:ext>
            </a:extLst>
          </p:cNvPr>
          <p:cNvSpPr/>
          <p:nvPr/>
        </p:nvSpPr>
        <p:spPr>
          <a:xfrm>
            <a:off x="6044898" y="3599771"/>
            <a:ext cx="2539553" cy="496179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Digital Colour Standards</a:t>
            </a:r>
          </a:p>
        </p:txBody>
      </p:sp>
      <p:sp>
        <p:nvSpPr>
          <p:cNvPr id="27" name="Rounded Rectangle 23">
            <a:extLst>
              <a:ext uri="{FF2B5EF4-FFF2-40B4-BE49-F238E27FC236}">
                <a16:creationId xmlns:a16="http://schemas.microsoft.com/office/drawing/2014/main" id="{A5E1E7C2-BDEB-38C9-238A-0989928CBFAD}"/>
              </a:ext>
            </a:extLst>
          </p:cNvPr>
          <p:cNvSpPr/>
          <p:nvPr/>
        </p:nvSpPr>
        <p:spPr>
          <a:xfrm>
            <a:off x="6030190" y="2541377"/>
            <a:ext cx="2511065" cy="806540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Benchtop Instruments</a:t>
            </a: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Networked QC Software</a:t>
            </a: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Formulation/Correction</a:t>
            </a:r>
          </a:p>
          <a:p>
            <a:pPr algn="ctr"/>
            <a:endParaRPr lang="en-GB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5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997F0-02CA-A561-62B8-78EAF40F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909425" cy="473828"/>
          </a:xfrm>
        </p:spPr>
        <p:txBody>
          <a:bodyPr/>
          <a:lstStyle/>
          <a:p>
            <a:r>
              <a:rPr lang="en-GB" dirty="0"/>
              <a:t>Competent- Web Training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B5B87-6FC0-EA0E-335E-EEE7EBFE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01 2022 v1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F65C6-3523-1713-B827-F5912931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614C28-8B23-BB9E-2019-5FD6F52F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682" y="1697305"/>
            <a:ext cx="6526635" cy="36533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9C148-8FAF-BC70-16EA-3E2ADC6D9E11}"/>
              </a:ext>
            </a:extLst>
          </p:cNvPr>
          <p:cNvSpPr txBox="1"/>
          <p:nvPr/>
        </p:nvSpPr>
        <p:spPr>
          <a:xfrm>
            <a:off x="3124102" y="5625405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lovibond.talentlms.com</a:t>
            </a:r>
          </a:p>
        </p:txBody>
      </p:sp>
    </p:spTree>
    <p:extLst>
      <p:ext uri="{BB962C8B-B14F-4D97-AF65-F5344CB8AC3E}">
        <p14:creationId xmlns:p14="http://schemas.microsoft.com/office/powerpoint/2010/main" val="19847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997F0-02CA-A561-62B8-78EAF40F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367133" cy="473828"/>
          </a:xfrm>
        </p:spPr>
        <p:txBody>
          <a:bodyPr/>
          <a:lstStyle/>
          <a:p>
            <a:r>
              <a:rPr lang="en-GB" dirty="0"/>
              <a:t>Competent- Web Training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B5B87-6FC0-EA0E-335E-EEE7EBFE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01 2022 v1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F65C6-3523-1713-B827-F5912931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709AA-8268-F820-DB49-1DF1B0663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67" y="1561605"/>
            <a:ext cx="3677866" cy="48614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791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12934-DF7C-A7DF-4ADC-5041129CF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TR 500 (403220)</a:t>
            </a: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626BD-7D2B-AA51-ABE8-8BDC5384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01 2022 v1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F28E5-866A-1162-4536-54D0B363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E58A9FB-9527-6640-F493-2A133FC3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367133" cy="473828"/>
          </a:xfrm>
        </p:spPr>
        <p:txBody>
          <a:bodyPr/>
          <a:lstStyle/>
          <a:p>
            <a:r>
              <a:rPr lang="en-GB" dirty="0"/>
              <a:t>Competent- Colour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43EDAE-DE1D-6A1E-20EC-6C01467EAF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10" y="1714619"/>
            <a:ext cx="7040033" cy="4356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A64965-32FD-EE1C-75FD-3A014D7F9595}"/>
              </a:ext>
            </a:extLst>
          </p:cNvPr>
          <p:cNvSpPr txBox="1"/>
          <p:nvPr/>
        </p:nvSpPr>
        <p:spPr>
          <a:xfrm>
            <a:off x="1721476" y="1851381"/>
            <a:ext cx="8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25527-4A3F-A108-3485-9A1B325610BB}"/>
              </a:ext>
            </a:extLst>
          </p:cNvPr>
          <p:cNvSpPr txBox="1"/>
          <p:nvPr/>
        </p:nvSpPr>
        <p:spPr>
          <a:xfrm>
            <a:off x="4284266" y="1836357"/>
            <a:ext cx="8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26E783-EBFC-13AF-6BEB-C0DFEA4A6D34}"/>
              </a:ext>
            </a:extLst>
          </p:cNvPr>
          <p:cNvSpPr txBox="1"/>
          <p:nvPr/>
        </p:nvSpPr>
        <p:spPr>
          <a:xfrm>
            <a:off x="6437078" y="1832066"/>
            <a:ext cx="8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149FE5-8B7A-B312-502C-81C54BC7C0A5}"/>
              </a:ext>
            </a:extLst>
          </p:cNvPr>
          <p:cNvSpPr txBox="1"/>
          <p:nvPr/>
        </p:nvSpPr>
        <p:spPr>
          <a:xfrm>
            <a:off x="4284266" y="5698320"/>
            <a:ext cx="8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195087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12934-DF7C-A7DF-4ADC-5041129CF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TG 60 Gloss Meter (403050)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626BD-7D2B-AA51-ABE8-8BDC5384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01 2022 v1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F28E5-866A-1162-4536-54D0B363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E58A9FB-9527-6640-F493-2A133FC3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367133" cy="473828"/>
          </a:xfrm>
        </p:spPr>
        <p:txBody>
          <a:bodyPr/>
          <a:lstStyle/>
          <a:p>
            <a:r>
              <a:rPr lang="en-GB" dirty="0"/>
              <a:t>Competent- Gloss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C1F38F-2E7D-BAF0-66FA-F7758265F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952" y="2179988"/>
            <a:ext cx="4574380" cy="390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12934-DF7C-A7DF-4ADC-5041129CF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TRA 500 (403220</a:t>
            </a:r>
          </a:p>
          <a:p>
            <a:r>
              <a:rPr lang="en-GB" dirty="0"/>
              <a:t>)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626BD-7D2B-AA51-ABE8-8BDC5384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01 2022 v1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F28E5-866A-1162-4536-54D0B363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E58A9FB-9527-6640-F493-2A133FC3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367133" cy="473828"/>
          </a:xfrm>
        </p:spPr>
        <p:txBody>
          <a:bodyPr/>
          <a:lstStyle/>
          <a:p>
            <a:r>
              <a:rPr lang="en-GB" dirty="0"/>
              <a:t>Competent- Accessories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400760-2FBC-E230-638C-30A85950DC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39" y="1865376"/>
            <a:ext cx="8437461" cy="42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10895-4BDC-6609-0596-0F4029326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err="1"/>
              <a:t>OnShade</a:t>
            </a:r>
            <a:r>
              <a:rPr lang="en-GB" dirty="0"/>
              <a:t> QC (403065)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3FC91-B896-DA02-0EC4-17E4340D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Competent- QC Software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5FC5A-5E68-6380-B5AD-5EC3AF8C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01 2022 v1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A3BFD-2A49-D923-D140-0C2BC2CE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www.lovibond.com; Matthew Russell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389ED5-661C-E323-6391-A3B11B7A1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41" y="2137951"/>
            <a:ext cx="7575259" cy="39869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691124A-6253-ED31-333B-ACFBC79F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84" y="1415560"/>
            <a:ext cx="1904019" cy="16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4B9EE-7C5B-E4EE-AF24-8E14CCD4CA64}"/>
              </a:ext>
            </a:extLst>
          </p:cNvPr>
          <p:cNvCxnSpPr>
            <a:cxnSpLocks/>
          </p:cNvCxnSpPr>
          <p:nvPr/>
        </p:nvCxnSpPr>
        <p:spPr>
          <a:xfrm>
            <a:off x="4572000" y="310393"/>
            <a:ext cx="0" cy="5989826"/>
          </a:xfrm>
          <a:prstGeom prst="line">
            <a:avLst/>
          </a:prstGeom>
          <a:ln>
            <a:solidFill>
              <a:schemeClr val="tx2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AF7133-E9EA-B3FC-6EBD-32917B9255AF}"/>
              </a:ext>
            </a:extLst>
          </p:cNvPr>
          <p:cNvCxnSpPr>
            <a:cxnSpLocks/>
          </p:cNvCxnSpPr>
          <p:nvPr/>
        </p:nvCxnSpPr>
        <p:spPr>
          <a:xfrm flipV="1">
            <a:off x="597998" y="3420353"/>
            <a:ext cx="8336277" cy="17294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C443409A-1D69-3F94-B5C4-10ACB6DE0169}"/>
              </a:ext>
            </a:extLst>
          </p:cNvPr>
          <p:cNvSpPr/>
          <p:nvPr/>
        </p:nvSpPr>
        <p:spPr>
          <a:xfrm>
            <a:off x="3412150" y="601436"/>
            <a:ext cx="2511053" cy="1867506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</a:rPr>
              <a:t>Web based Training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Mid Spec Handheld Instrumentation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(Colour &amp; Gloss)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Accessories 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(Liquids, gels &amp; powders)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Simple QC Software</a:t>
            </a: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10236C80-8F11-AE57-B09A-57DB14A44B25}"/>
              </a:ext>
            </a:extLst>
          </p:cNvPr>
          <p:cNvSpPr/>
          <p:nvPr/>
        </p:nvSpPr>
        <p:spPr>
          <a:xfrm>
            <a:off x="801583" y="601436"/>
            <a:ext cx="2402324" cy="1428700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</a:rPr>
              <a:t>Web based Training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Basic Instrumentation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(Colour)</a:t>
            </a:r>
          </a:p>
          <a:p>
            <a:pPr algn="ctr"/>
            <a:r>
              <a:rPr lang="en-GB" sz="1400" b="1" dirty="0">
                <a:solidFill>
                  <a:srgbClr val="00B050"/>
                </a:solidFill>
              </a:rPr>
              <a:t>Accessories 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(Liquids, gels &amp; powders)</a:t>
            </a: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93F42049-9614-7221-0289-CF4B8B791FB0}"/>
              </a:ext>
            </a:extLst>
          </p:cNvPr>
          <p:cNvSpPr/>
          <p:nvPr/>
        </p:nvSpPr>
        <p:spPr>
          <a:xfrm>
            <a:off x="6030202" y="601436"/>
            <a:ext cx="2511053" cy="18675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Onsite Training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High Spec Handheld Instrumentation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(Colour &amp; Gloss)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Accessories 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(Liquids, gels &amp; powders)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Advanced QC Software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EE810-7928-A77E-7999-A248D45F41BF}"/>
              </a:ext>
            </a:extLst>
          </p:cNvPr>
          <p:cNvSpPr txBox="1"/>
          <p:nvPr/>
        </p:nvSpPr>
        <p:spPr>
          <a:xfrm>
            <a:off x="1310140" y="637163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Novice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42532F-99E5-1BDC-EBC9-440536FFC96E}"/>
              </a:ext>
            </a:extLst>
          </p:cNvPr>
          <p:cNvSpPr txBox="1"/>
          <p:nvPr/>
        </p:nvSpPr>
        <p:spPr>
          <a:xfrm>
            <a:off x="3793582" y="637879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Competent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ECED9-2984-A1E0-04F4-14D9C8972C41}"/>
              </a:ext>
            </a:extLst>
          </p:cNvPr>
          <p:cNvSpPr txBox="1"/>
          <p:nvPr/>
        </p:nvSpPr>
        <p:spPr>
          <a:xfrm>
            <a:off x="6741243" y="637163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Advanced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CBCBBF-4F00-7516-2603-6E239D6FDD39}"/>
              </a:ext>
            </a:extLst>
          </p:cNvPr>
          <p:cNvSpPr txBox="1"/>
          <p:nvPr/>
        </p:nvSpPr>
        <p:spPr>
          <a:xfrm rot="16200000">
            <a:off x="-389210" y="4914826"/>
            <a:ext cx="140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Subjective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E6091E-E08D-04B4-5D34-0091A43A52D5}"/>
              </a:ext>
            </a:extLst>
          </p:cNvPr>
          <p:cNvSpPr txBox="1"/>
          <p:nvPr/>
        </p:nvSpPr>
        <p:spPr>
          <a:xfrm rot="16200000">
            <a:off x="-527778" y="1444165"/>
            <a:ext cx="162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Objective</a:t>
            </a:r>
          </a:p>
        </p:txBody>
      </p:sp>
      <p:sp>
        <p:nvSpPr>
          <p:cNvPr id="24" name="Rounded Rectangle 19">
            <a:extLst>
              <a:ext uri="{FF2B5EF4-FFF2-40B4-BE49-F238E27FC236}">
                <a16:creationId xmlns:a16="http://schemas.microsoft.com/office/drawing/2014/main" id="{8118A9E6-BBAC-ED30-5A56-96B26E02690E}"/>
              </a:ext>
            </a:extLst>
          </p:cNvPr>
          <p:cNvSpPr/>
          <p:nvPr/>
        </p:nvSpPr>
        <p:spPr>
          <a:xfrm>
            <a:off x="762881" y="4258074"/>
            <a:ext cx="2336222" cy="1697038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Uncontrolled Lighting</a:t>
            </a: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Internal Physical Colour Standards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600DED17-950F-D820-B36F-71D9370B0821}"/>
              </a:ext>
            </a:extLst>
          </p:cNvPr>
          <p:cNvSpPr/>
          <p:nvPr/>
        </p:nvSpPr>
        <p:spPr>
          <a:xfrm>
            <a:off x="3264655" y="3725093"/>
            <a:ext cx="2284270" cy="1511470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Controlled Lighting</a:t>
            </a: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External Physical Colour Standards</a:t>
            </a:r>
          </a:p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(RAL, NCS, Pantone and Munsell)</a:t>
            </a:r>
          </a:p>
        </p:txBody>
      </p:sp>
      <p:sp>
        <p:nvSpPr>
          <p:cNvPr id="26" name="Rounded Rectangle 23">
            <a:extLst>
              <a:ext uri="{FF2B5EF4-FFF2-40B4-BE49-F238E27FC236}">
                <a16:creationId xmlns:a16="http://schemas.microsoft.com/office/drawing/2014/main" id="{0D649207-CEE3-8EE2-0DA6-A6835F4B11FA}"/>
              </a:ext>
            </a:extLst>
          </p:cNvPr>
          <p:cNvSpPr/>
          <p:nvPr/>
        </p:nvSpPr>
        <p:spPr>
          <a:xfrm>
            <a:off x="6044898" y="3599771"/>
            <a:ext cx="2539553" cy="496179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Digital Colour Standards</a:t>
            </a:r>
          </a:p>
        </p:txBody>
      </p:sp>
      <p:sp>
        <p:nvSpPr>
          <p:cNvPr id="27" name="Rounded Rectangle 23">
            <a:extLst>
              <a:ext uri="{FF2B5EF4-FFF2-40B4-BE49-F238E27FC236}">
                <a16:creationId xmlns:a16="http://schemas.microsoft.com/office/drawing/2014/main" id="{A5E1E7C2-BDEB-38C9-238A-0989928CBFAD}"/>
              </a:ext>
            </a:extLst>
          </p:cNvPr>
          <p:cNvSpPr/>
          <p:nvPr/>
        </p:nvSpPr>
        <p:spPr>
          <a:xfrm>
            <a:off x="6030190" y="2541377"/>
            <a:ext cx="2511065" cy="806540"/>
          </a:xfrm>
          <a:prstGeom prst="round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Benchtop Instruments</a:t>
            </a: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Networked QC Software</a:t>
            </a:r>
          </a:p>
          <a:p>
            <a:pPr algn="ctr"/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Formulation/Correction</a:t>
            </a:r>
          </a:p>
          <a:p>
            <a:pPr algn="ctr"/>
            <a:endParaRPr lang="en-GB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9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24" grpId="0" animBg="1"/>
      <p:bldP spid="25" grpId="0" animBg="1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997F0-02CA-A561-62B8-78EAF40F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909425" cy="473828"/>
          </a:xfrm>
        </p:spPr>
        <p:txBody>
          <a:bodyPr/>
          <a:lstStyle/>
          <a:p>
            <a:r>
              <a:rPr lang="en-GB" dirty="0"/>
              <a:t>Advanced- Onsite Training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B5B87-6FC0-EA0E-335E-EEE7EBFE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01 2022 v1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F65C6-3523-1713-B827-F5912931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CF4859-735F-2E38-A966-46A16CF27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30" y="1853967"/>
            <a:ext cx="5980904" cy="398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473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12934-DF7C-A7DF-4ADC-5041129CF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TR 520 (403035) &amp; </a:t>
            </a:r>
            <a:r>
              <a:rPr lang="en-GB" dirty="0">
                <a:solidFill>
                  <a:srgbClr val="FF0000"/>
                </a:solidFill>
              </a:rPr>
              <a:t>TR 515 (403032)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626BD-7D2B-AA51-ABE8-8BDC5384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01 2022 v1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F28E5-866A-1162-4536-54D0B363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E58A9FB-9527-6640-F493-2A133FC3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367133" cy="473828"/>
          </a:xfrm>
        </p:spPr>
        <p:txBody>
          <a:bodyPr/>
          <a:lstStyle/>
          <a:p>
            <a:r>
              <a:rPr lang="en-GB" dirty="0"/>
              <a:t>Advanced- Colour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A7CA13-0FDC-8A39-4B91-446F614D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72" y="1998170"/>
            <a:ext cx="4301455" cy="43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0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 bwMode="auto">
          <a:xfrm>
            <a:off x="596721" y="827156"/>
            <a:ext cx="5525037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/>
              <a:t>2019 Launched TR 520 &amp; 500</a:t>
            </a:r>
            <a:endParaRPr lang="en-GB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10" y="1655604"/>
            <a:ext cx="7040033" cy="4356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1476" y="1851381"/>
            <a:ext cx="8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Front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4266" y="1836357"/>
            <a:ext cx="8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7078" y="1832066"/>
            <a:ext cx="8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4266" y="5698320"/>
            <a:ext cx="8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32428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12934-DF7C-A7DF-4ADC-5041129CF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TG 268 Gloss Meter (403045)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626BD-7D2B-AA51-ABE8-8BDC5384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01 2022 v1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F28E5-866A-1162-4536-54D0B363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E58A9FB-9527-6640-F493-2A133FC3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367133" cy="473828"/>
          </a:xfrm>
        </p:spPr>
        <p:txBody>
          <a:bodyPr/>
          <a:lstStyle/>
          <a:p>
            <a:r>
              <a:rPr lang="en-GB" dirty="0"/>
              <a:t>Advanced- Gloss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1597AA2-1093-CBF7-8C9D-8DFA3AFF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17" y="2061087"/>
            <a:ext cx="4175620" cy="417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12934-DF7C-A7DF-4ADC-5041129CF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TRA 520 (403225)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626BD-7D2B-AA51-ABE8-8BDC5384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01 2022 v1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F28E5-866A-1162-4536-54D0B363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E58A9FB-9527-6640-F493-2A133FC3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367133" cy="473828"/>
          </a:xfrm>
        </p:spPr>
        <p:txBody>
          <a:bodyPr/>
          <a:lstStyle/>
          <a:p>
            <a:r>
              <a:rPr lang="en-GB" dirty="0"/>
              <a:t>Advanced- Accessories</a:t>
            </a:r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23C22739-B880-7BE1-CE65-F41C2D89F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273" y="1981200"/>
            <a:ext cx="5526617" cy="4144963"/>
          </a:xfrm>
        </p:spPr>
      </p:pic>
    </p:spTree>
    <p:extLst>
      <p:ext uri="{BB962C8B-B14F-4D97-AF65-F5344CB8AC3E}">
        <p14:creationId xmlns:p14="http://schemas.microsoft.com/office/powerpoint/2010/main" val="35118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10895-4BDC-6609-0596-0F4029326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936" y="1337448"/>
            <a:ext cx="7332326" cy="537322"/>
          </a:xfrm>
        </p:spPr>
        <p:txBody>
          <a:bodyPr/>
          <a:lstStyle/>
          <a:p>
            <a:r>
              <a:rPr lang="en-GB" dirty="0"/>
              <a:t>On-Colour Lite (400590) &amp; Premium Software (400610)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3FC91-B896-DA02-0EC4-17E4340D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Advanced- QC Software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5FC5A-5E68-6380-B5AD-5EC3AF8C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01 2022 v1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A3BFD-2A49-D923-D140-0C2BC2CE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www.lovibond.com; Matthew Russell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E2784A0-8CFF-E367-AFDF-5CDE8C484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01" y="1977705"/>
            <a:ext cx="4192398" cy="419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E70941A-E189-FF96-4441-1A6A88AC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17" y="1415560"/>
            <a:ext cx="1904019" cy="16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 bwMode="auto">
          <a:xfrm>
            <a:off x="596721" y="827156"/>
            <a:ext cx="5727879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/>
              <a:t>2023 TR 5XX Series</a:t>
            </a:r>
            <a:endParaRPr lang="en-GB" altLang="en-US"/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23863" y="1981200"/>
            <a:ext cx="8429991" cy="4144963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</a:rPr>
              <a:t>TR 500 handheld, sphere (diffuse/8°), spectrophotometer.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GB" sz="2100" b="1" kern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rgbClr val="FF0000"/>
                </a:solidFill>
              </a:rPr>
              <a:t>*NEW* TR 515 handheld, 45°/0°, spectrophotometer.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Tx/>
              <a:buSzTx/>
              <a:buNone/>
              <a:defRPr/>
            </a:pPr>
            <a:endParaRPr lang="en-GB" sz="2100" b="1" kern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</a:rPr>
              <a:t>TR 520 handheld, sphere (diffuse/8°), spectrophotometer.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GB" sz="2100" b="1" kern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</a:rPr>
              <a:t>TR</a:t>
            </a:r>
            <a:r>
              <a:rPr lang="en-GB" sz="2100" b="1" kern="0">
                <a:solidFill>
                  <a:srgbClr val="FF0000"/>
                </a:solidFill>
              </a:rPr>
              <a:t>A</a:t>
            </a:r>
            <a:r>
              <a:rPr lang="en-GB" sz="2100" b="1" kern="0">
                <a:solidFill>
                  <a:schemeClr val="tx2"/>
                </a:solidFill>
              </a:rPr>
              <a:t> 500 &amp; 520: TR5XX +</a:t>
            </a:r>
            <a:r>
              <a:rPr lang="en-GB" sz="2100" b="1" kern="0">
                <a:solidFill>
                  <a:srgbClr val="FF0000"/>
                </a:solidFill>
              </a:rPr>
              <a:t> Accessory</a:t>
            </a:r>
          </a:p>
        </p:txBody>
      </p:sp>
    </p:spTree>
    <p:extLst>
      <p:ext uri="{BB962C8B-B14F-4D97-AF65-F5344CB8AC3E}">
        <p14:creationId xmlns:p14="http://schemas.microsoft.com/office/powerpoint/2010/main" val="281113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 bwMode="auto">
          <a:xfrm>
            <a:off x="596721" y="827156"/>
            <a:ext cx="5525037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/>
              <a:t>TR 5XX Spectrophotometers</a:t>
            </a:r>
            <a:endParaRPr lang="en-GB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10" y="1655604"/>
            <a:ext cx="7040033" cy="4356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1476" y="1851381"/>
            <a:ext cx="8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Front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4266" y="1836357"/>
            <a:ext cx="8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7078" y="1832066"/>
            <a:ext cx="8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4266" y="5698320"/>
            <a:ext cx="8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287649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88" y="2391465"/>
            <a:ext cx="6884987" cy="3324433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Main Menu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</p:spTree>
    <p:extLst>
      <p:ext uri="{BB962C8B-B14F-4D97-AF65-F5344CB8AC3E}">
        <p14:creationId xmlns:p14="http://schemas.microsoft.com/office/powerpoint/2010/main" val="8124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Measurement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88" y="2391465"/>
            <a:ext cx="6884987" cy="3324433"/>
          </a:xfrm>
        </p:spPr>
      </p:pic>
    </p:spTree>
    <p:extLst>
      <p:ext uri="{BB962C8B-B14F-4D97-AF65-F5344CB8AC3E}">
        <p14:creationId xmlns:p14="http://schemas.microsoft.com/office/powerpoint/2010/main" val="1596516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73FC91-B896-DA02-0EC4-17E4340D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362849" cy="473828"/>
          </a:xfrm>
        </p:spPr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FREE</a:t>
            </a:r>
            <a:r>
              <a:rPr lang="en-GB"/>
              <a:t> </a:t>
            </a:r>
            <a:r>
              <a:rPr lang="en-GB" err="1"/>
              <a:t>Onshade</a:t>
            </a:r>
            <a:r>
              <a:rPr lang="en-GB"/>
              <a:t> QC Software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5FC5A-5E68-6380-B5AD-5EC3AF8C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A3BFD-2A49-D923-D140-0C2BC2CE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FCDED6-6150-0B2F-5960-48658B614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41" y="2137951"/>
            <a:ext cx="7575259" cy="39869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C3C595-772A-DF1B-C727-8B959D354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84" y="1415560"/>
            <a:ext cx="1904019" cy="16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 520/500 Accessory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55" y="1850898"/>
            <a:ext cx="8667149" cy="40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7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 bwMode="auto">
          <a:xfrm>
            <a:off x="596721" y="827156"/>
            <a:ext cx="5727879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/>
              <a:t>TR 5XX “Live Demo”</a:t>
            </a:r>
            <a:endParaRPr lang="en-GB" altLang="en-US"/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525462" y="2039506"/>
            <a:ext cx="8093075" cy="4144963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 dirty="0">
                <a:solidFill>
                  <a:schemeClr val="tx2"/>
                </a:solidFill>
              </a:rPr>
              <a:t>What’s in the Box? (Live)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 dirty="0">
                <a:solidFill>
                  <a:schemeClr val="tx2"/>
                </a:solidFill>
              </a:rPr>
              <a:t>Calibration (Video)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 dirty="0">
                <a:solidFill>
                  <a:schemeClr val="tx2"/>
                </a:solidFill>
              </a:rPr>
              <a:t>Sample Measurement (Video)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 dirty="0">
                <a:solidFill>
                  <a:schemeClr val="tx2"/>
                </a:solidFill>
              </a:rPr>
              <a:t>Demo of </a:t>
            </a:r>
            <a:r>
              <a:rPr lang="en-GB" sz="2100" b="1" kern="0" dirty="0" err="1">
                <a:solidFill>
                  <a:schemeClr val="tx2"/>
                </a:solidFill>
              </a:rPr>
              <a:t>Onshade</a:t>
            </a:r>
            <a:r>
              <a:rPr lang="en-GB" sz="2100" b="1" kern="0" dirty="0">
                <a:solidFill>
                  <a:schemeClr val="tx2"/>
                </a:solidFill>
              </a:rPr>
              <a:t> Software (Video)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Tx/>
              <a:buSzTx/>
              <a:buNone/>
              <a:defRPr/>
            </a:pPr>
            <a:endParaRPr lang="en-GB" sz="2100" b="1" kern="0" dirty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GB" sz="2100" b="1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22" y="1521968"/>
            <a:ext cx="6397198" cy="4960199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826936" y="848984"/>
            <a:ext cx="4723074" cy="473828"/>
          </a:xfrm>
        </p:spPr>
        <p:txBody>
          <a:bodyPr/>
          <a:lstStyle/>
          <a:p>
            <a:r>
              <a:rPr lang="en-GB"/>
              <a:t>TRA 520/500 Accessory</a:t>
            </a:r>
          </a:p>
        </p:txBody>
      </p:sp>
    </p:spTree>
    <p:extLst>
      <p:ext uri="{BB962C8B-B14F-4D97-AF65-F5344CB8AC3E}">
        <p14:creationId xmlns:p14="http://schemas.microsoft.com/office/powerpoint/2010/main" val="3441153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 bwMode="auto">
          <a:xfrm>
            <a:off x="596721" y="827156"/>
            <a:ext cx="5727879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/>
              <a:t>TR 5XX “What's in the Box?”</a:t>
            </a:r>
            <a:endParaRPr lang="en-GB" alt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63B1DF4-4F53-C66A-449E-3A5FC30F0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981200"/>
            <a:ext cx="8560746" cy="4144963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</a:rPr>
              <a:t>TR 5XX handheld Spectrophotometer.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</a:rPr>
              <a:t>OnShade Software (PC).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</a:rPr>
              <a:t>White &amp; Black Calibration Board (white tile and black port).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</a:rPr>
              <a:t>USB Cable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</a:rPr>
              <a:t>External DC power supply.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</a:rPr>
              <a:t>USB Stick with User Manuals.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</a:rPr>
              <a:t>Sturdy Carrying Case. </a:t>
            </a:r>
          </a:p>
        </p:txBody>
      </p:sp>
    </p:spTree>
    <p:extLst>
      <p:ext uri="{BB962C8B-B14F-4D97-AF65-F5344CB8AC3E}">
        <p14:creationId xmlns:p14="http://schemas.microsoft.com/office/powerpoint/2010/main" val="1682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431701"/>
            <a:ext cx="9058141" cy="4144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  <a:latin typeface="Arial"/>
                <a:cs typeface="Arial"/>
              </a:rPr>
              <a:t>*New* Expanded Range: Sphere and </a:t>
            </a:r>
            <a:r>
              <a:rPr lang="en-US" sz="2100" b="1">
                <a:latin typeface="Arial"/>
                <a:cs typeface="Arial"/>
              </a:rPr>
              <a:t>0°/45°</a:t>
            </a:r>
            <a:r>
              <a:rPr lang="en-GB" sz="2100" b="1" kern="0">
                <a:solidFill>
                  <a:schemeClr val="tx2"/>
                </a:solidFill>
                <a:latin typeface="Arial"/>
                <a:cs typeface="Arial"/>
              </a:rPr>
              <a:t> </a:t>
            </a:r>
            <a:endParaRPr lang="en-GB" sz="2100" b="1" kern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  <a:latin typeface="Arial"/>
                <a:cs typeface="Arial"/>
              </a:rPr>
              <a:t>Ergonomic design improves handling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  <a:latin typeface="Arial"/>
                <a:cs typeface="Arial"/>
              </a:rPr>
              <a:t>TFT LCD colour touch screen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  <a:latin typeface="Arial"/>
                <a:cs typeface="Arial"/>
              </a:rPr>
              <a:t>Simple icon-based software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  <a:latin typeface="Arial"/>
                <a:cs typeface="Arial"/>
              </a:rPr>
              <a:t>Camera-based locator means repeatable, stable readings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  <a:latin typeface="Arial"/>
                <a:cs typeface="Arial"/>
              </a:rPr>
              <a:t>TR 500 fixed </a:t>
            </a:r>
            <a:r>
              <a:rPr lang="en-GB" sz="2100" kern="0">
                <a:solidFill>
                  <a:schemeClr val="tx2"/>
                </a:solidFill>
                <a:latin typeface="Arial"/>
                <a:cs typeface="Arial"/>
              </a:rPr>
              <a:t>(</a:t>
            </a:r>
            <a:r>
              <a:rPr lang="en-GB" sz="2100">
                <a:latin typeface="Arial"/>
                <a:cs typeface="Arial"/>
              </a:rPr>
              <a:t>8mm, 4mm or 1x3mm) </a:t>
            </a:r>
            <a:r>
              <a:rPr lang="en-GB" sz="2100" b="1" kern="0">
                <a:solidFill>
                  <a:schemeClr val="tx2"/>
                </a:solidFill>
                <a:latin typeface="Arial"/>
                <a:cs typeface="Arial"/>
              </a:rPr>
              <a:t>area view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</a:rPr>
              <a:t>TR 520 and TR 515 allow interchangeable area views: </a:t>
            </a: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</a:rPr>
              <a:t>Large </a:t>
            </a:r>
            <a:r>
              <a:rPr lang="en-GB" sz="2100" kern="0">
                <a:solidFill>
                  <a:schemeClr val="tx2"/>
                </a:solidFill>
              </a:rPr>
              <a:t>(</a:t>
            </a:r>
            <a:r>
              <a:rPr lang="en-GB" sz="2100"/>
              <a:t>10mm/8mm) </a:t>
            </a:r>
            <a:r>
              <a:rPr lang="en-GB" sz="2100" b="1"/>
              <a:t>	</a:t>
            </a: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</a:rPr>
              <a:t>Small </a:t>
            </a:r>
            <a:r>
              <a:rPr lang="en-GB" sz="2100" kern="0">
                <a:solidFill>
                  <a:schemeClr val="tx2"/>
                </a:solidFill>
              </a:rPr>
              <a:t>(</a:t>
            </a:r>
            <a:r>
              <a:rPr lang="en-GB" sz="2100"/>
              <a:t>5mm/4mm)</a:t>
            </a:r>
            <a:endParaRPr lang="en-GB" sz="2100" kern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  <a:latin typeface="Arial"/>
                <a:cs typeface="Arial"/>
              </a:rPr>
              <a:t>TR 520 and TR 515 UV in &amp; UV out for Fluorescent materials. </a:t>
            </a:r>
            <a:endParaRPr lang="en-GB" sz="2100" b="1" kern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  <a:latin typeface="Arial"/>
                <a:cs typeface="Arial"/>
              </a:rPr>
              <a:t>Multiple language support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chemeClr val="tx2"/>
                </a:solidFill>
                <a:latin typeface="Arial"/>
                <a:cs typeface="Arial"/>
              </a:rPr>
              <a:t>Accessories for powders, liquid, gel, paste, granules and solid materials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en-GB" sz="2100" b="1" kern="0">
                <a:solidFill>
                  <a:srgbClr val="FF0000"/>
                </a:solidFill>
                <a:latin typeface="Arial"/>
                <a:cs typeface="Arial"/>
              </a:rPr>
              <a:t>Free PC-based software (OnShade): graphs, statistical process control, shade searching, all your favourite colour spaces, colour differences &amp; indices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 bwMode="auto">
          <a:xfrm>
            <a:off x="596721" y="827156"/>
            <a:ext cx="5525037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/>
              <a:t>TR 5XX Key Features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46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B8D6A-01AB-A00A-3306-A73F2DEA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6" y="848984"/>
            <a:ext cx="4723074" cy="4738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600"/>
              <a:t>What's in it for you?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15A470B7-0232-28AF-535E-72D46F1CC8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9051" y="1664122"/>
          <a:ext cx="7023024" cy="4462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359B3-ED9F-A821-3B8C-235EEDC54B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56600" y="6423025"/>
            <a:ext cx="787400" cy="365125"/>
          </a:xfrm>
        </p:spPr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EC0EBF-BB94-481E-A65A-7784FFC43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0598F2-66A8-428A-B33F-92A858F0F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5ACF56-8D86-4714-83AC-65E5E62DB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812105-47A7-42CA-ADFD-8B9CA64C9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62F191-C04F-4C00-AF37-431A93388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B3C599-E29D-4163-BC26-3493B8E77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D6B38A-0F73-4EC3-A5EA-CD2789C9E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9F3467-60C5-4237-ACAF-17DD7D282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219B4D-B70B-4B0B-A34E-9F1FDD76C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F78753-6FB7-5019-D9FB-2A95224D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27" y="5007864"/>
            <a:ext cx="2898355" cy="12097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>
                <a:latin typeface="Rockwell"/>
                <a:cs typeface="Arial"/>
              </a:rPr>
              <a:t>€7,000 </a:t>
            </a:r>
            <a:r>
              <a:rPr lang="en-US">
                <a:latin typeface="Rockwell"/>
                <a:cs typeface="Arial"/>
              </a:rPr>
              <a:t>per unit sold</a:t>
            </a:r>
            <a:endParaRPr lang="en-US">
              <a:latin typeface="Rockwel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6A62D9-880A-8B78-ABC1-63A8D8CB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Sales Opportunity</a:t>
            </a:r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979EA92-FC38-02CD-2C40-DB89591C91AD}"/>
              </a:ext>
            </a:extLst>
          </p:cNvPr>
          <p:cNvSpPr txBox="1">
            <a:spLocks/>
          </p:cNvSpPr>
          <p:nvPr/>
        </p:nvSpPr>
        <p:spPr>
          <a:xfrm>
            <a:off x="650151" y="1749552"/>
            <a:ext cx="2898355" cy="1209739"/>
          </a:xfrm>
          <a:prstGeom prst="round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rtl="0" fontAlgn="base">
              <a:spcBef>
                <a:spcPts val="20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 baseline="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 baseline="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 baseline="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>
                <a:latin typeface="Rockwell"/>
                <a:cs typeface="Arial"/>
              </a:rPr>
              <a:t>Equipment Placement (lifespan 5-7 years)</a:t>
            </a:r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2C0A365-2DD2-215A-2407-20BB72BBBE7C}"/>
              </a:ext>
            </a:extLst>
          </p:cNvPr>
          <p:cNvSpPr txBox="1">
            <a:spLocks/>
          </p:cNvSpPr>
          <p:nvPr/>
        </p:nvSpPr>
        <p:spPr>
          <a:xfrm>
            <a:off x="5551335" y="5009388"/>
            <a:ext cx="3273259" cy="1209739"/>
          </a:xfrm>
          <a:prstGeom prst="round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rtl="0" fontAlgn="base">
              <a:spcBef>
                <a:spcPts val="20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 baseline="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 baseline="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 baseline="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b="1">
                <a:latin typeface="Rockwell"/>
                <a:cs typeface="Arial"/>
              </a:rPr>
              <a:t>€1,000 </a:t>
            </a:r>
            <a:r>
              <a:rPr lang="en-US">
                <a:latin typeface="Rockwell"/>
                <a:cs typeface="Arial"/>
              </a:rPr>
              <a:t>per unit per year</a:t>
            </a:r>
            <a:endParaRPr lang="en-US">
              <a:latin typeface="Rockwell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DF5A580-B010-91D1-37D5-BFA1964F8998}"/>
              </a:ext>
            </a:extLst>
          </p:cNvPr>
          <p:cNvSpPr txBox="1">
            <a:spLocks/>
          </p:cNvSpPr>
          <p:nvPr/>
        </p:nvSpPr>
        <p:spPr>
          <a:xfrm>
            <a:off x="5423319" y="1749552"/>
            <a:ext cx="2898355" cy="1209739"/>
          </a:xfrm>
          <a:prstGeom prst="round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rtl="0" fontAlgn="base">
              <a:spcBef>
                <a:spcPts val="20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 baseline="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 baseline="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 baseline="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>
                <a:latin typeface="Rockwell"/>
                <a:cs typeface="Arial"/>
              </a:rPr>
              <a:t>Annual Service and Certification</a:t>
            </a:r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D677A94-142A-8AA3-013F-95427778E532}"/>
              </a:ext>
            </a:extLst>
          </p:cNvPr>
          <p:cNvSpPr txBox="1">
            <a:spLocks/>
          </p:cNvSpPr>
          <p:nvPr/>
        </p:nvSpPr>
        <p:spPr>
          <a:xfrm>
            <a:off x="421551" y="5786628"/>
            <a:ext cx="8238451" cy="981139"/>
          </a:xfrm>
          <a:prstGeom prst="round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rtl="0" fontAlgn="base">
              <a:spcBef>
                <a:spcPts val="20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 baseline="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 baseline="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 baseline="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sz="2600">
                <a:solidFill>
                  <a:srgbClr val="FF0000"/>
                </a:solidFill>
                <a:latin typeface="Rockwell"/>
                <a:cs typeface="Arial"/>
              </a:rPr>
              <a:t>= Expected Lifetime revenue  </a:t>
            </a:r>
            <a:r>
              <a:rPr lang="en-US" sz="2600" b="1">
                <a:solidFill>
                  <a:srgbClr val="FF0000"/>
                </a:solidFill>
                <a:latin typeface="Rockwell"/>
                <a:cs typeface="Arial"/>
              </a:rPr>
              <a:t>€14000 </a:t>
            </a:r>
            <a:r>
              <a:rPr lang="en-US" sz="2600">
                <a:solidFill>
                  <a:srgbClr val="FF0000"/>
                </a:solidFill>
                <a:latin typeface="Rockwell"/>
                <a:cs typeface="Arial"/>
              </a:rPr>
              <a:t>per unit sold</a:t>
            </a:r>
            <a:endParaRPr lang="en-US" sz="2600">
              <a:solidFill>
                <a:srgbClr val="FF0000"/>
              </a:solidFill>
              <a:latin typeface="Rockwell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12E1AEDA-E0FB-BD44-6277-976D84888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69" y="2820500"/>
            <a:ext cx="2903220" cy="2156420"/>
          </a:xfrm>
          <a:prstGeom prst="rect">
            <a:avLst/>
          </a:prstGeom>
        </p:spPr>
      </p:pic>
      <p:pic>
        <p:nvPicPr>
          <p:cNvPr id="13" name="Picture 13" descr="A picture containing candelabrum&#10;&#10;Description automatically generated">
            <a:extLst>
              <a:ext uri="{FF2B5EF4-FFF2-40B4-BE49-F238E27FC236}">
                <a16:creationId xmlns:a16="http://schemas.microsoft.com/office/drawing/2014/main" id="{8B6D4976-E824-A721-E67C-B8CFF983E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512" y="2867348"/>
            <a:ext cx="2903220" cy="1772529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FB5E1AB-DAC6-3FB8-7CB6-2F6EA16B57FB}"/>
              </a:ext>
            </a:extLst>
          </p:cNvPr>
          <p:cNvSpPr txBox="1">
            <a:spLocks/>
          </p:cNvSpPr>
          <p:nvPr/>
        </p:nvSpPr>
        <p:spPr>
          <a:xfrm>
            <a:off x="4092867" y="3057144"/>
            <a:ext cx="575779" cy="697675"/>
          </a:xfrm>
          <a:prstGeom prst="round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rtl="0" fontAlgn="base">
              <a:spcBef>
                <a:spcPts val="20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2C52"/>
              </a:buClr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 baseline="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 baseline="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rgbClr val="002C52"/>
              </a:buClr>
              <a:buSzPct val="75000"/>
              <a:buFont typeface="Arial" pitchFamily="34" charset="0"/>
              <a:buChar char="•"/>
              <a:defRPr lang="en-US" sz="1800" kern="1200" baseline="0">
                <a:solidFill>
                  <a:srgbClr val="002C5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000">
                <a:latin typeface="Rockwell"/>
                <a:cs typeface="Arial"/>
              </a:rPr>
              <a:t>+</a:t>
            </a:r>
            <a:endParaRPr lang="en-US" sz="8000">
              <a:latin typeface="Rockwel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93FCA-B1E6-C04F-90E4-49C1B020D9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56600" y="6423025"/>
            <a:ext cx="787400" cy="365125"/>
          </a:xfrm>
        </p:spPr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6862521-0B17-76F4-7AE3-5B558C8F53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292" y="1485900"/>
          <a:ext cx="9061604" cy="5276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298">
                  <a:extLst>
                    <a:ext uri="{9D8B030D-6E8A-4147-A177-3AD203B41FA5}">
                      <a16:colId xmlns:a16="http://schemas.microsoft.com/office/drawing/2014/main" val="1463316280"/>
                    </a:ext>
                  </a:extLst>
                </a:gridCol>
                <a:gridCol w="1295840">
                  <a:extLst>
                    <a:ext uri="{9D8B030D-6E8A-4147-A177-3AD203B41FA5}">
                      <a16:colId xmlns:a16="http://schemas.microsoft.com/office/drawing/2014/main" val="2291025386"/>
                    </a:ext>
                  </a:extLst>
                </a:gridCol>
                <a:gridCol w="1259080">
                  <a:extLst>
                    <a:ext uri="{9D8B030D-6E8A-4147-A177-3AD203B41FA5}">
                      <a16:colId xmlns:a16="http://schemas.microsoft.com/office/drawing/2014/main" val="2182341714"/>
                    </a:ext>
                  </a:extLst>
                </a:gridCol>
                <a:gridCol w="1295840">
                  <a:extLst>
                    <a:ext uri="{9D8B030D-6E8A-4147-A177-3AD203B41FA5}">
                      <a16:colId xmlns:a16="http://schemas.microsoft.com/office/drawing/2014/main" val="2649180602"/>
                    </a:ext>
                  </a:extLst>
                </a:gridCol>
                <a:gridCol w="1314222">
                  <a:extLst>
                    <a:ext uri="{9D8B030D-6E8A-4147-A177-3AD203B41FA5}">
                      <a16:colId xmlns:a16="http://schemas.microsoft.com/office/drawing/2014/main" val="739827053"/>
                    </a:ext>
                  </a:extLst>
                </a:gridCol>
                <a:gridCol w="1387744">
                  <a:extLst>
                    <a:ext uri="{9D8B030D-6E8A-4147-A177-3AD203B41FA5}">
                      <a16:colId xmlns:a16="http://schemas.microsoft.com/office/drawing/2014/main" val="3528390277"/>
                    </a:ext>
                  </a:extLst>
                </a:gridCol>
                <a:gridCol w="1234580">
                  <a:extLst>
                    <a:ext uri="{9D8B030D-6E8A-4147-A177-3AD203B41FA5}">
                      <a16:colId xmlns:a16="http://schemas.microsoft.com/office/drawing/2014/main" val="3192071821"/>
                    </a:ext>
                  </a:extLst>
                </a:gridCol>
              </a:tblGrid>
              <a:tr h="10662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Lovibond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X-Rite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Datacolor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Hunterlab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BYK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Gardener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Konica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Minolta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21686"/>
                  </a:ext>
                </a:extLst>
              </a:tr>
              <a:tr h="2104921">
                <a:tc>
                  <a:txBody>
                    <a:bodyPr/>
                    <a:lstStyle/>
                    <a:p>
                      <a:r>
                        <a:rPr lang="en-US"/>
                        <a:t>Model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List Price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Free Software?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TR 515</a:t>
                      </a:r>
                    </a:p>
                    <a:p>
                      <a:pPr lvl="0">
                        <a:buNone/>
                      </a:pPr>
                      <a:r>
                        <a:rPr lang="en-US" b="1"/>
                        <a:t>€7,000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Yes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964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€10,945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45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€9,450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EZ 4500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€9,495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Spectro2go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€10,995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CM25-cG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€9,250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132475"/>
                  </a:ext>
                </a:extLst>
              </a:tr>
              <a:tr h="21049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ckwell"/>
                        </a:rPr>
                        <a:t>Model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ckwell"/>
                        </a:rPr>
                        <a:t>List Price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ckwell"/>
                        </a:rPr>
                        <a:t>Free Software?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TR 520</a:t>
                      </a:r>
                    </a:p>
                    <a:p>
                      <a:pPr lvl="0"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</a:rPr>
                        <a:t>€7,000</a:t>
                      </a:r>
                    </a:p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CI64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€12,000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Check 3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€10,000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EZ 4000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€8,000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Spectro2guide</a:t>
                      </a:r>
                    </a:p>
                    <a:p>
                      <a:pPr lvl="0">
                        <a:buNone/>
                      </a:pPr>
                      <a:r>
                        <a:rPr lang="en-US" sz="1800"/>
                        <a:t>€ 12,995</a:t>
                      </a:r>
                    </a:p>
                    <a:p>
                      <a:pPr lvl="0">
                        <a:buNone/>
                      </a:pPr>
                      <a:r>
                        <a:rPr lang="en-US" sz="18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CM26-cG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€12,995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3047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1DB8D6A-01AB-A00A-3306-A73F2DEA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Competition Positioning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8E8BA-D744-8369-2B25-7129EC73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06 2015 v1</a:t>
            </a:r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4927F98-0875-B219-A680-BAA48D9D9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32" y="3410712"/>
            <a:ext cx="1211580" cy="1197864"/>
          </a:xfrm>
          <a:prstGeom prst="rect">
            <a:avLst/>
          </a:prstGeom>
        </p:spPr>
      </p:pic>
      <p:pic>
        <p:nvPicPr>
          <p:cNvPr id="6" name="Picture 5" descr="A picture containing electronics, cellphone&#10;&#10;Description automatically generated">
            <a:extLst>
              <a:ext uri="{FF2B5EF4-FFF2-40B4-BE49-F238E27FC236}">
                <a16:creationId xmlns:a16="http://schemas.microsoft.com/office/drawing/2014/main" id="{62B91497-E341-68CF-AD15-F9F1E9DD1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28" t="6046" r="17391" b="12093"/>
          <a:stretch/>
        </p:blipFill>
        <p:spPr>
          <a:xfrm>
            <a:off x="2702896" y="5589269"/>
            <a:ext cx="1147573" cy="1014982"/>
          </a:xfrm>
          <a:prstGeom prst="rect">
            <a:avLst/>
          </a:prstGeom>
        </p:spPr>
      </p:pic>
      <p:pic>
        <p:nvPicPr>
          <p:cNvPr id="8" name="Picture 8" descr="A picture containing electronics, printer&#10;&#10;Description automatically generated">
            <a:extLst>
              <a:ext uri="{FF2B5EF4-FFF2-40B4-BE49-F238E27FC236}">
                <a16:creationId xmlns:a16="http://schemas.microsoft.com/office/drawing/2014/main" id="{C60B0468-1611-16CA-B930-90E1AE27A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624" y="3648762"/>
            <a:ext cx="1142999" cy="840636"/>
          </a:xfrm>
          <a:prstGeom prst="rect">
            <a:avLst/>
          </a:prstGeom>
        </p:spPr>
      </p:pic>
      <p:pic>
        <p:nvPicPr>
          <p:cNvPr id="3" name="Picture 8" descr="A picture containing white, thermometer, cellphone&#10;&#10;Description automatically generated">
            <a:extLst>
              <a:ext uri="{FF2B5EF4-FFF2-40B4-BE49-F238E27FC236}">
                <a16:creationId xmlns:a16="http://schemas.microsoft.com/office/drawing/2014/main" id="{372A2039-1FFC-4791-3544-4E2E224A00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93" t="15042" r="13278" b="9749"/>
          <a:stretch/>
        </p:blipFill>
        <p:spPr>
          <a:xfrm>
            <a:off x="4009644" y="3635061"/>
            <a:ext cx="1124715" cy="862493"/>
          </a:xfrm>
          <a:prstGeom prst="rect">
            <a:avLst/>
          </a:prstGeom>
        </p:spPr>
      </p:pic>
      <p:pic>
        <p:nvPicPr>
          <p:cNvPr id="9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5EF9223F-6EF3-D21D-527D-292D0E8F5E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114" r="21667" b="251"/>
          <a:stretch/>
        </p:blipFill>
        <p:spPr>
          <a:xfrm>
            <a:off x="5425523" y="3490907"/>
            <a:ext cx="975280" cy="1092339"/>
          </a:xfrm>
          <a:prstGeom prst="rect">
            <a:avLst/>
          </a:prstGeom>
        </p:spPr>
      </p:pic>
      <p:pic>
        <p:nvPicPr>
          <p:cNvPr id="11" name="Picture 11" descr="A picture containing indoor, electronics, cellphone&#10;&#10;Description automatically generated">
            <a:extLst>
              <a:ext uri="{FF2B5EF4-FFF2-40B4-BE49-F238E27FC236}">
                <a16:creationId xmlns:a16="http://schemas.microsoft.com/office/drawing/2014/main" id="{CACA69E7-701C-B2A8-AC38-EF661FDE12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667" r="21333" b="-306"/>
          <a:stretch/>
        </p:blipFill>
        <p:spPr>
          <a:xfrm>
            <a:off x="7955280" y="3581710"/>
            <a:ext cx="1110999" cy="970171"/>
          </a:xfrm>
          <a:prstGeom prst="rect">
            <a:avLst/>
          </a:prstGeom>
        </p:spPr>
      </p:pic>
      <p:pic>
        <p:nvPicPr>
          <p:cNvPr id="12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8A2021AD-A767-DCC9-C6CF-924714306EA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229" t="9500" r="21000" b="7500"/>
          <a:stretch/>
        </p:blipFill>
        <p:spPr>
          <a:xfrm>
            <a:off x="6631115" y="3470148"/>
            <a:ext cx="1086424" cy="1083564"/>
          </a:xfrm>
          <a:prstGeom prst="rect">
            <a:avLst/>
          </a:prstGeom>
        </p:spPr>
      </p:pic>
      <p:pic>
        <p:nvPicPr>
          <p:cNvPr id="13" name="Picture 13" descr="A picture containing apple, indoor, fruit, arranged&#10;&#10;Description automatically generated">
            <a:extLst>
              <a:ext uri="{FF2B5EF4-FFF2-40B4-BE49-F238E27FC236}">
                <a16:creationId xmlns:a16="http://schemas.microsoft.com/office/drawing/2014/main" id="{F2EE6CE8-272D-B18D-2F1D-78FBAF623E3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335" r="15774" b="12917"/>
          <a:stretch/>
        </p:blipFill>
        <p:spPr>
          <a:xfrm>
            <a:off x="1389888" y="5607919"/>
            <a:ext cx="1220431" cy="1055504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BB07CBD-2840-04C8-6C3E-0DB587324E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9644" y="5582412"/>
            <a:ext cx="1120140" cy="1115568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2A6DC9D1-1910-3340-18A5-B624C4B3630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121" r="13636" b="292"/>
          <a:stretch/>
        </p:blipFill>
        <p:spPr>
          <a:xfrm>
            <a:off x="5239512" y="5580888"/>
            <a:ext cx="1220727" cy="1054615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E443F21C-0335-1D7B-975D-284B4000D12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856" r="23000" b="-297"/>
          <a:stretch/>
        </p:blipFill>
        <p:spPr>
          <a:xfrm>
            <a:off x="7997061" y="5583555"/>
            <a:ext cx="1041784" cy="1104145"/>
          </a:xfrm>
          <a:prstGeom prst="rect">
            <a:avLst/>
          </a:prstGeom>
        </p:spPr>
      </p:pic>
      <p:pic>
        <p:nvPicPr>
          <p:cNvPr id="21" name="Picture 21" descr="A picture containing cellphone&#10;&#10;Description automatically generated">
            <a:extLst>
              <a:ext uri="{FF2B5EF4-FFF2-40B4-BE49-F238E27FC236}">
                <a16:creationId xmlns:a16="http://schemas.microsoft.com/office/drawing/2014/main" id="{5C8AB7FE-0249-465A-7E82-F07B69D8D14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7159" t="10025" r="24290" b="9273"/>
          <a:stretch/>
        </p:blipFill>
        <p:spPr>
          <a:xfrm>
            <a:off x="6678251" y="5596343"/>
            <a:ext cx="993502" cy="11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73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B8D6A-01AB-A00A-3306-A73F2DEA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6" y="848984"/>
            <a:ext cx="4723074" cy="4738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600"/>
              <a:t>Unique Advantages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2C450EAF-F7A6-31EB-3FE3-3C0AC1C14A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6935" y="1981200"/>
          <a:ext cx="6885139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8B580747-47DA-CFBE-F670-B3BD0564E79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56600" y="6423025"/>
            <a:ext cx="787400" cy="365125"/>
          </a:xfrm>
        </p:spPr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2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1B2164-5A36-468B-8B5F-074A08416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5BE797-E2AC-4560-A339-2CE1066D9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FC122-1CF3-449E-8ED3-017153B0F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AF79DE-47CD-419D-9AA1-BD10E2B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AE63D7-083F-414B-850C-DE6CFF1D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B156A-2D4E-4313-BC44-A7D0B664B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2BE431-9F4C-4113-B1CA-FA7F88609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284976-D3A1-4119-A547-4A51C46F3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515751-79F3-4D49-BCA5-022C530FD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BF48B0F-8E15-80EB-76F5-5108A5087D74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4797184" y="1587808"/>
            <a:ext cx="3227538" cy="227783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1DB8D6A-01AB-A00A-3306-A73F2DEA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6" y="848984"/>
            <a:ext cx="4722964" cy="4738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>
                <a:latin typeface="Arial"/>
                <a:cs typeface="Arial"/>
              </a:rPr>
              <a:t>Potential Barrier to Sale?</a:t>
            </a:r>
            <a:endParaRPr lang="en-GB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CE446-8A17-2DD7-C23F-5E2E4387682F}"/>
              </a:ext>
            </a:extLst>
          </p:cNvPr>
          <p:cNvSpPr txBox="1"/>
          <p:nvPr/>
        </p:nvSpPr>
        <p:spPr>
          <a:xfrm>
            <a:off x="481032" y="1721961"/>
            <a:ext cx="4402987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Lovibond…Unknown brand in Reflectance Market</a:t>
            </a:r>
          </a:p>
          <a:p>
            <a:r>
              <a:rPr lang="en-US" sz="2400">
                <a:latin typeface="Arial"/>
                <a:cs typeface="Arial"/>
              </a:rPr>
              <a:t>+</a:t>
            </a:r>
          </a:p>
          <a:p>
            <a:r>
              <a:rPr lang="en-US">
                <a:latin typeface="Arial"/>
                <a:cs typeface="Arial"/>
              </a:rPr>
              <a:t>Our lower cost product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A8258-BEAD-40B7-270D-652C4D631327}"/>
              </a:ext>
            </a:extLst>
          </p:cNvPr>
          <p:cNvSpPr txBox="1"/>
          <p:nvPr/>
        </p:nvSpPr>
        <p:spPr>
          <a:xfrm>
            <a:off x="368845" y="3764738"/>
            <a:ext cx="47229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How can we boost credibility and trust?</a:t>
            </a:r>
            <a:endParaRPr lang="en-US"/>
          </a:p>
        </p:txBody>
      </p:sp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E6C5A408-CFE4-8126-64E8-515FED833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88" y="3915820"/>
            <a:ext cx="4439412" cy="2694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2E5E36-40A2-FCAF-E779-A856CFE5DFB7}"/>
              </a:ext>
            </a:extLst>
          </p:cNvPr>
          <p:cNvSpPr txBox="1"/>
          <p:nvPr/>
        </p:nvSpPr>
        <p:spPr>
          <a:xfrm>
            <a:off x="368844" y="5367501"/>
            <a:ext cx="47229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Unique 3 year Limited Warranty</a:t>
            </a:r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2 Years Standard plus an additional year at registration of product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11365D-55DE-37C2-6376-3189B48CC5C9}"/>
              </a:ext>
            </a:extLst>
          </p:cNvPr>
          <p:cNvSpPr txBox="1"/>
          <p:nvPr/>
        </p:nvSpPr>
        <p:spPr>
          <a:xfrm>
            <a:off x="481032" y="3103423"/>
            <a:ext cx="44029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= </a:t>
            </a:r>
            <a:r>
              <a:rPr lang="en-US" b="1" u="sng">
                <a:solidFill>
                  <a:srgbClr val="FF0000"/>
                </a:solidFill>
                <a:latin typeface="Arial"/>
                <a:cs typeface="Arial"/>
              </a:rPr>
              <a:t>Perceived Risk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274725-24D3-CE7F-B57D-8E31779913D7}"/>
              </a:ext>
            </a:extLst>
          </p:cNvPr>
          <p:cNvSpPr txBox="1"/>
          <p:nvPr/>
        </p:nvSpPr>
        <p:spPr>
          <a:xfrm>
            <a:off x="368845" y="4588854"/>
            <a:ext cx="51088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Focus on our strong Service &amp; Support Network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9C1A46-BD4C-DD33-95DC-1DAB3227C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79" y="1540418"/>
            <a:ext cx="7506673" cy="4613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We asked you what you wanted: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DB8D6A-01AB-A00A-3306-A73F2DEA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6" y="848984"/>
            <a:ext cx="5497664" cy="473828"/>
          </a:xfrm>
        </p:spPr>
        <p:txBody>
          <a:bodyPr/>
          <a:lstStyle/>
          <a:p>
            <a:r>
              <a:rPr lang="en-GB"/>
              <a:t>Sales Launch Pack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30C28387-DA4A-DD29-E8BC-A01B63C026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56600" y="6423025"/>
            <a:ext cx="787400" cy="365125"/>
          </a:xfrm>
        </p:spPr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pic>
        <p:nvPicPr>
          <p:cNvPr id="7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DB8EB62E-B3EF-B719-2A5F-57893E61D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523389"/>
            <a:ext cx="9029700" cy="36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94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FA0541-20D2-5DD7-7F93-04A2EE8B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6" y="848984"/>
            <a:ext cx="4723074" cy="4738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Unique Advantages Summary</a:t>
            </a:r>
            <a:endParaRPr lang="en-GB" sz="2400"/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0C45D295-135C-2EC2-75F8-43231B5877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2368" y="1664122"/>
          <a:ext cx="7653223" cy="463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E309943-58EF-5D76-8EA5-27964B2F3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56600" y="6423025"/>
            <a:ext cx="78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dirty="0"/>
              <a:t>04 2023 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9BB78D-F601-4033-AE6D-3773C86AD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A5FBE1-D64B-4BF8-92E4-2B395102F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D33914-2829-44E7-87ED-B3C75D38E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C240A0-E65D-4FED-A3FA-DD71690D3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A1397-4034-49B0-B20F-D5ED86E6B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RA 520 Handheld Benchtop Sphere Spectrophotometer | Lovibond">
            <a:extLst>
              <a:ext uri="{FF2B5EF4-FFF2-40B4-BE49-F238E27FC236}">
                <a16:creationId xmlns:a16="http://schemas.microsoft.com/office/drawing/2014/main" id="{5586086D-E571-D6C1-AE33-CD53ADE71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36" y="2452846"/>
            <a:ext cx="3237598" cy="32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86FBC-13AC-302E-06DB-EED710F21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09" y="1608506"/>
            <a:ext cx="7913243" cy="47186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Take advantage of a one-time special offer of </a:t>
            </a:r>
            <a:r>
              <a:rPr lang="en-US" b="1" u="sng" dirty="0">
                <a:latin typeface="Arial"/>
                <a:cs typeface="Arial"/>
              </a:rPr>
              <a:t>£2000 </a:t>
            </a:r>
            <a:r>
              <a:rPr lang="en-US" dirty="0">
                <a:latin typeface="Arial"/>
                <a:cs typeface="Arial"/>
              </a:rPr>
              <a:t>for any demo TR Series product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Steps…We will contact you to find out what your plans are to promote this product and what additional support you need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DF6D3C-E3CE-BA3B-6F62-BA0C0DDA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We Need You!</a:t>
            </a:r>
            <a:endParaRPr lang="en-US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1A449C4A-B32C-57B3-3A3D-BD082C98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56600" y="6423025"/>
            <a:ext cx="78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dirty="0"/>
              <a:t>04 2023 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65541" name="Title 5"/>
          <p:cNvSpPr>
            <a:spLocks noGrp="1"/>
          </p:cNvSpPr>
          <p:nvPr>
            <p:ph type="title"/>
          </p:nvPr>
        </p:nvSpPr>
        <p:spPr bwMode="auto">
          <a:xfrm>
            <a:off x="827088" y="849313"/>
            <a:ext cx="5367337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altLang="en-US"/>
              <a:t>Sphere </a:t>
            </a:r>
            <a:r>
              <a:rPr lang="en-US"/>
              <a:t>Spectrophotometer</a:t>
            </a:r>
            <a:endParaRPr lang="en-GB" altLang="en-US"/>
          </a:p>
        </p:txBody>
      </p:sp>
      <p:sp>
        <p:nvSpPr>
          <p:cNvPr id="102" name="Date Placeholder 2"/>
          <p:cNvSpPr>
            <a:spLocks noGrp="1"/>
          </p:cNvSpPr>
          <p:nvPr>
            <p:ph type="dt" sz="quarter" idx="10"/>
          </p:nvPr>
        </p:nvSpPr>
        <p:spPr>
          <a:xfrm>
            <a:off x="8356600" y="6423025"/>
            <a:ext cx="787400" cy="365125"/>
          </a:xfrm>
        </p:spPr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77" y="1687044"/>
            <a:ext cx="8150578" cy="42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996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9C1A46-BD4C-DD33-95DC-1DAB3227C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35" y="1564448"/>
            <a:ext cx="7231039" cy="456171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Ask questions through the chat function</a:t>
            </a:r>
            <a:endParaRPr lang="en-GB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DB8D6A-01AB-A00A-3306-A73F2DEA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6" y="848984"/>
            <a:ext cx="5497664" cy="473828"/>
          </a:xfrm>
        </p:spPr>
        <p:txBody>
          <a:bodyPr/>
          <a:lstStyle/>
          <a:p>
            <a:r>
              <a:rPr lang="en-GB"/>
              <a:t>Q&amp;A</a:t>
            </a:r>
          </a:p>
        </p:txBody>
      </p:sp>
      <p:pic>
        <p:nvPicPr>
          <p:cNvPr id="3076" name="Picture 4" descr="Question mark - Free shapes and symbols icons">
            <a:extLst>
              <a:ext uri="{FF2B5EF4-FFF2-40B4-BE49-F238E27FC236}">
                <a16:creationId xmlns:a16="http://schemas.microsoft.com/office/drawing/2014/main" id="{15A1C95B-0B50-AAB1-FAE3-F32B880E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78" y="2256249"/>
            <a:ext cx="4111551" cy="411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5698BD81-2049-957D-E07C-41CB83B2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56600" y="6423025"/>
            <a:ext cx="78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dirty="0"/>
              <a:t>04 2023 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65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85D7499-C581-4CF1-A372-067CBB135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22" y="21776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0AD815-FD37-C7F6-5FE9-F883BF59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848984"/>
            <a:ext cx="5213137" cy="473828"/>
          </a:xfrm>
        </p:spPr>
        <p:txBody>
          <a:bodyPr/>
          <a:lstStyle/>
          <a:p>
            <a:r>
              <a:rPr lang="en-GB"/>
              <a:t>Markets for Sphere </a:t>
            </a:r>
            <a:r>
              <a:rPr lang="en-GB" err="1"/>
              <a:t>Spectros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89259-FFBC-2AFD-5419-4AA0C86D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5E3E2-795C-65D6-95C8-361AA8D5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765BEE-E72E-4BB6-A918-0DAEC67B4E4C}"/>
              </a:ext>
            </a:extLst>
          </p:cNvPr>
          <p:cNvSpPr/>
          <p:nvPr/>
        </p:nvSpPr>
        <p:spPr>
          <a:xfrm>
            <a:off x="2220686" y="1650501"/>
            <a:ext cx="5213137" cy="4955086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9E924-2058-5D7A-805C-FF79D44613D9}"/>
              </a:ext>
            </a:extLst>
          </p:cNvPr>
          <p:cNvSpPr txBox="1"/>
          <p:nvPr/>
        </p:nvSpPr>
        <p:spPr>
          <a:xfrm>
            <a:off x="3503629" y="2270144"/>
            <a:ext cx="32739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Paint and Coatings</a:t>
            </a:r>
          </a:p>
          <a:p>
            <a:r>
              <a:rPr lang="en-US"/>
              <a:t>Plastics</a:t>
            </a:r>
          </a:p>
          <a:p>
            <a:r>
              <a:rPr lang="en-US"/>
              <a:t>Food Colour Measurement </a:t>
            </a:r>
          </a:p>
          <a:p>
            <a:r>
              <a:rPr lang="en-US"/>
              <a:t>Building Materials </a:t>
            </a:r>
          </a:p>
          <a:p>
            <a:r>
              <a:rPr lang="en-US"/>
              <a:t>Durable Goods</a:t>
            </a:r>
          </a:p>
          <a:p>
            <a:r>
              <a:rPr lang="en-US"/>
              <a:t>White Goods </a:t>
            </a:r>
          </a:p>
          <a:p>
            <a:r>
              <a:rPr lang="en-US"/>
              <a:t>Life Sciences </a:t>
            </a:r>
          </a:p>
          <a:p>
            <a:r>
              <a:rPr lang="en-US"/>
              <a:t>Consumer Packaged Goods </a:t>
            </a:r>
          </a:p>
          <a:p>
            <a:r>
              <a:rPr lang="en-US"/>
              <a:t>Consumer Electronics </a:t>
            </a:r>
          </a:p>
          <a:p>
            <a:r>
              <a:rPr lang="en-US"/>
              <a:t>Ceramics</a:t>
            </a:r>
          </a:p>
          <a:p>
            <a:r>
              <a:rPr lang="en-US"/>
              <a:t>Cosmetic Manufacturers </a:t>
            </a:r>
          </a:p>
          <a:p>
            <a:r>
              <a:rPr lang="en-US"/>
              <a:t>Automotive</a:t>
            </a:r>
          </a:p>
          <a:p>
            <a:r>
              <a:rPr lang="en-US"/>
              <a:t>Textiles</a:t>
            </a:r>
            <a:endParaRPr lang="en-GB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 bwMode="auto">
          <a:xfrm>
            <a:off x="596721" y="827156"/>
            <a:ext cx="5525037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dirty="0"/>
              <a:t>2023 Launching TR 515</a:t>
            </a:r>
            <a:endParaRPr lang="en-GB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10" y="1655604"/>
            <a:ext cx="7040033" cy="4356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1476" y="1851381"/>
            <a:ext cx="8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Front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4266" y="1836357"/>
            <a:ext cx="8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7078" y="1832066"/>
            <a:ext cx="8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4266" y="5698320"/>
            <a:ext cx="8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8408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04 2023 v1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62469" name="Title 5"/>
          <p:cNvSpPr>
            <a:spLocks noGrp="1"/>
          </p:cNvSpPr>
          <p:nvPr>
            <p:ph type="title"/>
          </p:nvPr>
        </p:nvSpPr>
        <p:spPr bwMode="auto">
          <a:xfrm>
            <a:off x="827088" y="849313"/>
            <a:ext cx="5367337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0°/45° (or 45°/0°) Geometry</a:t>
            </a:r>
            <a:endParaRPr lang="en-GB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1802006" y="5839302"/>
            <a:ext cx="3510844" cy="45156"/>
          </a:xfrm>
          <a:prstGeom prst="line">
            <a:avLst/>
          </a:prstGeom>
          <a:ln w="1428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505199" y="1910769"/>
            <a:ext cx="0" cy="442524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199933" y="2901369"/>
            <a:ext cx="610532" cy="2047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3505199" y="3217105"/>
            <a:ext cx="0" cy="2622197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3542770" y="3726692"/>
            <a:ext cx="1722326" cy="2062163"/>
          </a:xfrm>
          <a:prstGeom prst="straightConnector1">
            <a:avLst/>
          </a:prstGeom>
          <a:ln w="31750">
            <a:solidFill>
              <a:srgbClr val="FFFF00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802006" y="3726692"/>
            <a:ext cx="1703193" cy="2062163"/>
          </a:xfrm>
          <a:prstGeom prst="straightConnector1">
            <a:avLst/>
          </a:prstGeom>
          <a:ln w="31750">
            <a:solidFill>
              <a:srgbClr val="FFFF00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52285">
            <a:off x="1309272" y="3057188"/>
            <a:ext cx="374932" cy="62752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11730">
            <a:off x="5331034" y="3102660"/>
            <a:ext cx="374932" cy="627527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632163" y="2847773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lamp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7071" y="281909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lamp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520186" y="2537506"/>
            <a:ext cx="98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detector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39666" y="1972470"/>
            <a:ext cx="220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white light from lamp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6424726" y="2997884"/>
            <a:ext cx="611865" cy="99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6424726" y="2412143"/>
            <a:ext cx="611865" cy="9951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613101" y="5937030"/>
            <a:ext cx="175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surface of object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239666" y="2537506"/>
            <a:ext cx="343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reflected light from object</a:t>
            </a:r>
          </a:p>
        </p:txBody>
      </p:sp>
    </p:spTree>
    <p:extLst>
      <p:ext uri="{BB962C8B-B14F-4D97-AF65-F5344CB8AC3E}">
        <p14:creationId xmlns:p14="http://schemas.microsoft.com/office/powerpoint/2010/main" val="69551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2956CBB-32C5-6540-715D-53BB9B432632}"/>
              </a:ext>
            </a:extLst>
          </p:cNvPr>
          <p:cNvSpPr/>
          <p:nvPr/>
        </p:nvSpPr>
        <p:spPr>
          <a:xfrm>
            <a:off x="2226620" y="4929326"/>
            <a:ext cx="3285905" cy="1097986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11 2022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www.lovibond.com; Matthew Russell</a:t>
            </a:r>
          </a:p>
        </p:txBody>
      </p:sp>
      <p:sp>
        <p:nvSpPr>
          <p:cNvPr id="62469" name="Title 5"/>
          <p:cNvSpPr>
            <a:spLocks noGrp="1"/>
          </p:cNvSpPr>
          <p:nvPr>
            <p:ph type="title"/>
          </p:nvPr>
        </p:nvSpPr>
        <p:spPr bwMode="auto">
          <a:xfrm>
            <a:off x="827088" y="849313"/>
            <a:ext cx="5367337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45°/0°</a:t>
            </a:r>
            <a:r>
              <a:rPr lang="en-GB"/>
              <a:t> Circumferential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39666" y="1820465"/>
            <a:ext cx="251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white light from lamp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67553" y="5268693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Surface of object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239666" y="2537506"/>
            <a:ext cx="343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reflected light from object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E7DCFA-2D45-77E9-643F-A66D1D11B814}"/>
              </a:ext>
            </a:extLst>
          </p:cNvPr>
          <p:cNvSpPr/>
          <p:nvPr/>
        </p:nvSpPr>
        <p:spPr>
          <a:xfrm>
            <a:off x="3550129" y="3264787"/>
            <a:ext cx="610532" cy="2047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C56417-3AAA-3507-2493-EB7E69182D86}"/>
              </a:ext>
            </a:extLst>
          </p:cNvPr>
          <p:cNvSpPr txBox="1"/>
          <p:nvPr/>
        </p:nvSpPr>
        <p:spPr>
          <a:xfrm>
            <a:off x="4276677" y="3182515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Detector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5A84C4-FCDE-6E70-4DA9-911111F2D019}"/>
              </a:ext>
            </a:extLst>
          </p:cNvPr>
          <p:cNvSpPr txBox="1"/>
          <p:nvPr/>
        </p:nvSpPr>
        <p:spPr>
          <a:xfrm>
            <a:off x="1873816" y="2094078"/>
            <a:ext cx="1828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Circumferential </a:t>
            </a:r>
          </a:p>
          <a:p>
            <a:pPr algn="ctr"/>
            <a:r>
              <a:rPr lang="en-GB"/>
              <a:t>Illumination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678D8A2-C842-D683-A239-1A96563BC472}"/>
              </a:ext>
            </a:extLst>
          </p:cNvPr>
          <p:cNvCxnSpPr/>
          <p:nvPr/>
        </p:nvCxnSpPr>
        <p:spPr>
          <a:xfrm flipH="1">
            <a:off x="4077279" y="3479666"/>
            <a:ext cx="1722326" cy="2062163"/>
          </a:xfrm>
          <a:prstGeom prst="straightConnector1">
            <a:avLst/>
          </a:prstGeom>
          <a:ln w="76200">
            <a:solidFill>
              <a:srgbClr val="FFFF00">
                <a:alpha val="75000"/>
              </a:srgbClr>
            </a:solidFill>
            <a:headEnd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26603F3-5A30-A44E-0638-37C3E6B01303}"/>
              </a:ext>
            </a:extLst>
          </p:cNvPr>
          <p:cNvCxnSpPr>
            <a:cxnSpLocks/>
          </p:cNvCxnSpPr>
          <p:nvPr/>
        </p:nvCxnSpPr>
        <p:spPr>
          <a:xfrm>
            <a:off x="1949579" y="3503020"/>
            <a:ext cx="1703193" cy="2079507"/>
          </a:xfrm>
          <a:prstGeom prst="straightConnector1">
            <a:avLst/>
          </a:prstGeom>
          <a:ln w="76200">
            <a:solidFill>
              <a:srgbClr val="FFFF00">
                <a:alpha val="75000"/>
              </a:srgbClr>
            </a:solidFill>
            <a:headEnd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1828D686-73F8-6BE8-25CC-7A18A97291AD}"/>
              </a:ext>
            </a:extLst>
          </p:cNvPr>
          <p:cNvSpPr/>
          <p:nvPr/>
        </p:nvSpPr>
        <p:spPr>
          <a:xfrm>
            <a:off x="3633512" y="5453359"/>
            <a:ext cx="472123" cy="2499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>
                <a:alpha val="7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row: Up 74">
            <a:extLst>
              <a:ext uri="{FF2B5EF4-FFF2-40B4-BE49-F238E27FC236}">
                <a16:creationId xmlns:a16="http://schemas.microsoft.com/office/drawing/2014/main" id="{5A2AE82B-2DC0-266F-D9AE-0FB8A5506B97}"/>
              </a:ext>
            </a:extLst>
          </p:cNvPr>
          <p:cNvSpPr/>
          <p:nvPr/>
        </p:nvSpPr>
        <p:spPr>
          <a:xfrm>
            <a:off x="3548796" y="3469575"/>
            <a:ext cx="611865" cy="2062163"/>
          </a:xfrm>
          <a:prstGeom prst="upArrow">
            <a:avLst/>
          </a:prstGeom>
          <a:solidFill>
            <a:srgbClr val="FF0000">
              <a:alpha val="50000"/>
            </a:srgb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9E626C-7269-EBDF-CD5C-E314606546EE}"/>
              </a:ext>
            </a:extLst>
          </p:cNvPr>
          <p:cNvSpPr/>
          <p:nvPr/>
        </p:nvSpPr>
        <p:spPr>
          <a:xfrm>
            <a:off x="1949579" y="2795330"/>
            <a:ext cx="3850025" cy="1287242"/>
          </a:xfrm>
          <a:prstGeom prst="ellipse">
            <a:avLst/>
          </a:prstGeom>
          <a:noFill/>
          <a:ln w="76200">
            <a:solidFill>
              <a:srgbClr val="FFFF00">
                <a:alpha val="7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F661B55-7635-56A8-1B36-EA9A55C4F74A}"/>
              </a:ext>
            </a:extLst>
          </p:cNvPr>
          <p:cNvCxnSpPr>
            <a:cxnSpLocks/>
          </p:cNvCxnSpPr>
          <p:nvPr/>
        </p:nvCxnSpPr>
        <p:spPr>
          <a:xfrm>
            <a:off x="3855395" y="2341802"/>
            <a:ext cx="0" cy="368551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Arrow: Up 78">
            <a:extLst>
              <a:ext uri="{FF2B5EF4-FFF2-40B4-BE49-F238E27FC236}">
                <a16:creationId xmlns:a16="http://schemas.microsoft.com/office/drawing/2014/main" id="{7F3CBD23-2255-5F4C-8C2D-EE2233CACF9D}"/>
              </a:ext>
            </a:extLst>
          </p:cNvPr>
          <p:cNvSpPr/>
          <p:nvPr/>
        </p:nvSpPr>
        <p:spPr>
          <a:xfrm rot="5400000">
            <a:off x="7017042" y="2263538"/>
            <a:ext cx="345943" cy="1730829"/>
          </a:xfrm>
          <a:prstGeom prst="upArrow">
            <a:avLst/>
          </a:prstGeom>
          <a:solidFill>
            <a:srgbClr val="FF0000">
              <a:alpha val="50000"/>
            </a:srgb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327ACD7-94BF-4538-410E-0A2C70BE5379}"/>
              </a:ext>
            </a:extLst>
          </p:cNvPr>
          <p:cNvCxnSpPr>
            <a:cxnSpLocks/>
          </p:cNvCxnSpPr>
          <p:nvPr/>
        </p:nvCxnSpPr>
        <p:spPr>
          <a:xfrm flipH="1">
            <a:off x="6325021" y="2420727"/>
            <a:ext cx="1730407" cy="0"/>
          </a:xfrm>
          <a:prstGeom prst="straightConnector1">
            <a:avLst/>
          </a:prstGeom>
          <a:ln w="38100">
            <a:solidFill>
              <a:srgbClr val="FFFF00">
                <a:alpha val="75000"/>
              </a:srgbClr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9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7" grpId="0"/>
      <p:bldP spid="70" grpId="0"/>
      <p:bldP spid="71" grpId="0"/>
      <p:bldP spid="18" grpId="0" animBg="1"/>
      <p:bldP spid="19" grpId="0"/>
      <p:bldP spid="21" grpId="0"/>
      <p:bldP spid="40" grpId="0" animBg="1"/>
      <p:bldP spid="75" grpId="0" animBg="1"/>
      <p:bldP spid="6" grpId="0" animBg="1"/>
      <p:bldP spid="79" grpId="0" animBg="1"/>
    </p:bldLst>
  </p:timing>
</p:sld>
</file>

<file path=ppt/theme/theme1.xml><?xml version="1.0" encoding="utf-8"?>
<a:theme xmlns:a="http://schemas.openxmlformats.org/drawingml/2006/main" name="Advantage">
  <a:themeElements>
    <a:clrScheme name="Lovibon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8af495-4a64-49f1-b263-f0a107899a43">
      <Terms xmlns="http://schemas.microsoft.com/office/infopath/2007/PartnerControls"/>
    </lcf76f155ced4ddcb4097134ff3c332f>
    <TaxCatchAll xmlns="234bcc2b-05a7-46d3-ba09-e4e4813df7b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E83EF933BA5841A958C0B16D3D7613" ma:contentTypeVersion="16" ma:contentTypeDescription="Create a new document." ma:contentTypeScope="" ma:versionID="8b51b3201b0ddaa656a239dc8c38200c">
  <xsd:schema xmlns:xsd="http://www.w3.org/2001/XMLSchema" xmlns:xs="http://www.w3.org/2001/XMLSchema" xmlns:p="http://schemas.microsoft.com/office/2006/metadata/properties" xmlns:ns2="c18af495-4a64-49f1-b263-f0a107899a43" xmlns:ns3="234bcc2b-05a7-46d3-ba09-e4e4813df7bf" targetNamespace="http://schemas.microsoft.com/office/2006/metadata/properties" ma:root="true" ma:fieldsID="7eae7e2e5ba5403e63744732df55d361" ns2:_="" ns3:_="">
    <xsd:import namespace="c18af495-4a64-49f1-b263-f0a107899a43"/>
    <xsd:import namespace="234bcc2b-05a7-46d3-ba09-e4e4813df7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af495-4a64-49f1-b263-f0a107899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0d10d73-ea3e-404b-bc28-c00b04338a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bcc2b-05a7-46d3-ba09-e4e4813df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c19478-4bc9-4b10-a807-09e29966f1ff}" ma:internalName="TaxCatchAll" ma:showField="CatchAllData" ma:web="234bcc2b-05a7-46d3-ba09-e4e4813df7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0A5AFE-9F60-4263-8CE5-270D193EBB8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34bcc2b-05a7-46d3-ba09-e4e4813df7bf"/>
    <ds:schemaRef ds:uri="http://purl.org/dc/elements/1.1/"/>
    <ds:schemaRef ds:uri="c18af495-4a64-49f1-b263-f0a107899a4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E5EF8F-878B-4124-9696-D797EBEAE027}">
  <ds:schemaRefs>
    <ds:schemaRef ds:uri="234bcc2b-05a7-46d3-ba09-e4e4813df7bf"/>
    <ds:schemaRef ds:uri="c18af495-4a64-49f1-b263-f0a107899a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62F9AA2-82CA-432E-BE54-55AB8475F5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Gaia.thmx</Template>
  <TotalTime>29</TotalTime>
  <Words>1755</Words>
  <Application>Microsoft Office PowerPoint</Application>
  <PresentationFormat>On-screen Show (4:3)</PresentationFormat>
  <Paragraphs>451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Rockwell</vt:lpstr>
      <vt:lpstr>Advantage</vt:lpstr>
      <vt:lpstr>TR-Series Product Launch</vt:lpstr>
      <vt:lpstr>What we will cover </vt:lpstr>
      <vt:lpstr>2019 Launched TR 520 &amp; 500</vt:lpstr>
      <vt:lpstr>TRA 520/500 Accessory</vt:lpstr>
      <vt:lpstr>Sphere Spectrophotometer</vt:lpstr>
      <vt:lpstr>Markets for Sphere Spectros</vt:lpstr>
      <vt:lpstr>2023 Launching TR 515</vt:lpstr>
      <vt:lpstr>0°/45° (or 45°/0°) Geometry</vt:lpstr>
      <vt:lpstr>45°/0° Circumferential</vt:lpstr>
      <vt:lpstr>Circumferential Illumination</vt:lpstr>
      <vt:lpstr>0°/45° (or 45°/0°) Spectro</vt:lpstr>
      <vt:lpstr>Markets for 0°/45° Spectros</vt:lpstr>
      <vt:lpstr>Which instrument?</vt:lpstr>
      <vt:lpstr>PowerPoint Presentation</vt:lpstr>
      <vt:lpstr>PowerPoint Presentation</vt:lpstr>
      <vt:lpstr>Novice- Web based Training</vt:lpstr>
      <vt:lpstr>Novice- Web Training</vt:lpstr>
      <vt:lpstr>Novice- Basic Instrumentation</vt:lpstr>
      <vt:lpstr>Novice- Accessories</vt:lpstr>
      <vt:lpstr>PowerPoint Presentation</vt:lpstr>
      <vt:lpstr>Competent- Web Training</vt:lpstr>
      <vt:lpstr>Competent- Web Training</vt:lpstr>
      <vt:lpstr>Competent- Colour</vt:lpstr>
      <vt:lpstr>Competent- Gloss</vt:lpstr>
      <vt:lpstr>Competent- Accessories</vt:lpstr>
      <vt:lpstr>Competent- QC Software</vt:lpstr>
      <vt:lpstr>PowerPoint Presentation</vt:lpstr>
      <vt:lpstr>Advanced- Onsite Training</vt:lpstr>
      <vt:lpstr>Advanced- Colour</vt:lpstr>
      <vt:lpstr>Advanced- Gloss</vt:lpstr>
      <vt:lpstr>Advanced- Accessories</vt:lpstr>
      <vt:lpstr>Advanced- QC Software</vt:lpstr>
      <vt:lpstr>2023 TR 5XX Series</vt:lpstr>
      <vt:lpstr>TR 5XX Spectrophotometers</vt:lpstr>
      <vt:lpstr>Main Menu</vt:lpstr>
      <vt:lpstr>Sample Measurement</vt:lpstr>
      <vt:lpstr>FREE Onshade QC Software</vt:lpstr>
      <vt:lpstr>TRA 520/500 Accessory</vt:lpstr>
      <vt:lpstr>TR 5XX “Live Demo”</vt:lpstr>
      <vt:lpstr>TR 5XX “What's in the Box?”</vt:lpstr>
      <vt:lpstr>TR 5XX Key Features</vt:lpstr>
      <vt:lpstr>What's in it for you?</vt:lpstr>
      <vt:lpstr>Sales Opportunity</vt:lpstr>
      <vt:lpstr>Competition Positioning</vt:lpstr>
      <vt:lpstr>Unique Advantages</vt:lpstr>
      <vt:lpstr>Potential Barrier to Sale?</vt:lpstr>
      <vt:lpstr>Sales Launch Pack</vt:lpstr>
      <vt:lpstr>Unique Advantages Summary</vt:lpstr>
      <vt:lpstr>We Need You!</vt:lpstr>
      <vt:lpstr>Q&amp;A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Matthew Russell</dc:creator>
  <cp:lastModifiedBy>Matt Russell</cp:lastModifiedBy>
  <cp:revision>4</cp:revision>
  <cp:lastPrinted>2015-01-19T13:22:28Z</cp:lastPrinted>
  <dcterms:created xsi:type="dcterms:W3CDTF">2015-01-19T05:22:14Z</dcterms:created>
  <dcterms:modified xsi:type="dcterms:W3CDTF">2023-05-15T10:50:56Z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0x010100D8E83EF933BA5841A958C0B16D3D7613</vt:lpwstr>
  </property>
  <property fmtid="{D5CDD505-2E9C-101B-9397-08002B2CF9AE}" pid="3" name="MediaServiceImageTags">
    <vt:lpwstr/>
  </property>
</Properties>
</file>